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8" r:id="rId2"/>
    <p:sldId id="259" r:id="rId3"/>
  </p:sldIdLst>
  <p:sldSz cx="6858000" cy="9907588"/>
  <p:notesSz cx="6797675" cy="9926638"/>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671"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3C"/>
    <a:srgbClr val="F6F3F4"/>
    <a:srgbClr val="F2F2F2"/>
    <a:srgbClr val="EBEBEB"/>
    <a:srgbClr val="FFFFFF"/>
    <a:srgbClr val="BC1E3E"/>
    <a:srgbClr val="FFD45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199"/>
    <p:restoredTop sz="94718"/>
  </p:normalViewPr>
  <p:slideViewPr>
    <p:cSldViewPr snapToGrid="0" snapToObjects="1" showGuides="1">
      <p:cViewPr>
        <p:scale>
          <a:sx n="140" d="100"/>
          <a:sy n="140" d="100"/>
        </p:scale>
        <p:origin x="-678" y="2376"/>
      </p:cViewPr>
      <p:guideLst>
        <p:guide orient="horz" pos="671"/>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451"/>
            <a:ext cx="5829300" cy="3449308"/>
          </a:xfrm>
        </p:spPr>
        <p:txBody>
          <a:bodyPr anchor="b"/>
          <a:lstStyle>
            <a:lvl1pPr algn="ctr">
              <a:defRPr sz="4500"/>
            </a:lvl1pPr>
          </a:lstStyle>
          <a:p>
            <a:r>
              <a:rPr lang="es-ES_tradnl" smtClean="0"/>
              <a:t>Clic para editar título</a:t>
            </a:r>
            <a:endParaRPr lang="en-US" dirty="0"/>
          </a:p>
        </p:txBody>
      </p:sp>
      <p:sp>
        <p:nvSpPr>
          <p:cNvPr id="3" name="Subtitle 2"/>
          <p:cNvSpPr>
            <a:spLocks noGrp="1"/>
          </p:cNvSpPr>
          <p:nvPr>
            <p:ph type="subTitle" idx="1"/>
          </p:nvPr>
        </p:nvSpPr>
        <p:spPr>
          <a:xfrm>
            <a:off x="857250" y="5203778"/>
            <a:ext cx="5143500" cy="2392040"/>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_tradnl"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959842FC-0895-C54B-B241-16BF150BC059}" type="datetimeFigureOut">
              <a:rPr lang="es-ES_tradnl" smtClean="0"/>
              <a:t>23/11/2020</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8EDD54FE-021A-C347-B30B-C16392C0F311}" type="slidenum">
              <a:rPr lang="es-ES_tradnl" smtClean="0"/>
              <a:t>‹Nº›</a:t>
            </a:fld>
            <a:endParaRPr lang="es-ES_tradnl"/>
          </a:p>
        </p:txBody>
      </p:sp>
    </p:spTree>
    <p:extLst>
      <p:ext uri="{BB962C8B-B14F-4D97-AF65-F5344CB8AC3E}">
        <p14:creationId xmlns:p14="http://schemas.microsoft.com/office/powerpoint/2010/main" val="506379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dirty="0"/>
          </a:p>
        </p:txBody>
      </p:sp>
      <p:sp>
        <p:nvSpPr>
          <p:cNvPr id="3" name="Vertical Text Placeholder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Date Placeholder 3"/>
          <p:cNvSpPr>
            <a:spLocks noGrp="1"/>
          </p:cNvSpPr>
          <p:nvPr>
            <p:ph type="dt" sz="half" idx="10"/>
          </p:nvPr>
        </p:nvSpPr>
        <p:spPr/>
        <p:txBody>
          <a:bodyPr/>
          <a:lstStyle/>
          <a:p>
            <a:fld id="{959842FC-0895-C54B-B241-16BF150BC059}" type="datetimeFigureOut">
              <a:rPr lang="es-ES_tradnl" smtClean="0"/>
              <a:t>23/11/2020</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8EDD54FE-021A-C347-B30B-C16392C0F311}" type="slidenum">
              <a:rPr lang="es-ES_tradnl" smtClean="0"/>
              <a:t>‹Nº›</a:t>
            </a:fld>
            <a:endParaRPr lang="es-ES_tradnl"/>
          </a:p>
        </p:txBody>
      </p:sp>
    </p:spTree>
    <p:extLst>
      <p:ext uri="{BB962C8B-B14F-4D97-AF65-F5344CB8AC3E}">
        <p14:creationId xmlns:p14="http://schemas.microsoft.com/office/powerpoint/2010/main" val="641543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87"/>
            <a:ext cx="1478756" cy="8396223"/>
          </a:xfrm>
        </p:spPr>
        <p:txBody>
          <a:bodyPr vert="eaVert"/>
          <a:lstStyle/>
          <a:p>
            <a:r>
              <a:rPr lang="es-ES_tradnl" smtClean="0"/>
              <a:t>Clic para editar título</a:t>
            </a:r>
            <a:endParaRPr lang="en-US" dirty="0"/>
          </a:p>
        </p:txBody>
      </p:sp>
      <p:sp>
        <p:nvSpPr>
          <p:cNvPr id="3" name="Vertical Text Placeholder 2"/>
          <p:cNvSpPr>
            <a:spLocks noGrp="1"/>
          </p:cNvSpPr>
          <p:nvPr>
            <p:ph type="body" orient="vert" idx="1"/>
          </p:nvPr>
        </p:nvSpPr>
        <p:spPr>
          <a:xfrm>
            <a:off x="471488" y="527487"/>
            <a:ext cx="4350544" cy="8396223"/>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Date Placeholder 3"/>
          <p:cNvSpPr>
            <a:spLocks noGrp="1"/>
          </p:cNvSpPr>
          <p:nvPr>
            <p:ph type="dt" sz="half" idx="10"/>
          </p:nvPr>
        </p:nvSpPr>
        <p:spPr/>
        <p:txBody>
          <a:bodyPr/>
          <a:lstStyle/>
          <a:p>
            <a:fld id="{959842FC-0895-C54B-B241-16BF150BC059}" type="datetimeFigureOut">
              <a:rPr lang="es-ES_tradnl" smtClean="0"/>
              <a:t>23/11/2020</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8EDD54FE-021A-C347-B30B-C16392C0F311}" type="slidenum">
              <a:rPr lang="es-ES_tradnl" smtClean="0"/>
              <a:t>‹Nº›</a:t>
            </a:fld>
            <a:endParaRPr lang="es-ES_tradnl"/>
          </a:p>
        </p:txBody>
      </p:sp>
    </p:spTree>
    <p:extLst>
      <p:ext uri="{BB962C8B-B14F-4D97-AF65-F5344CB8AC3E}">
        <p14:creationId xmlns:p14="http://schemas.microsoft.com/office/powerpoint/2010/main" val="2055713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dirty="0"/>
          </a:p>
        </p:txBody>
      </p:sp>
      <p:sp>
        <p:nvSpPr>
          <p:cNvPr id="3" name="Content Placeholder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Date Placeholder 3"/>
          <p:cNvSpPr>
            <a:spLocks noGrp="1"/>
          </p:cNvSpPr>
          <p:nvPr>
            <p:ph type="dt" sz="half" idx="10"/>
          </p:nvPr>
        </p:nvSpPr>
        <p:spPr/>
        <p:txBody>
          <a:bodyPr/>
          <a:lstStyle/>
          <a:p>
            <a:fld id="{959842FC-0895-C54B-B241-16BF150BC059}" type="datetimeFigureOut">
              <a:rPr lang="es-ES_tradnl" smtClean="0"/>
              <a:t>23/11/2020</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8EDD54FE-021A-C347-B30B-C16392C0F311}" type="slidenum">
              <a:rPr lang="es-ES_tradnl" smtClean="0"/>
              <a:t>‹Nº›</a:t>
            </a:fld>
            <a:endParaRPr lang="es-ES_tradnl"/>
          </a:p>
        </p:txBody>
      </p:sp>
    </p:spTree>
    <p:extLst>
      <p:ext uri="{BB962C8B-B14F-4D97-AF65-F5344CB8AC3E}">
        <p14:creationId xmlns:p14="http://schemas.microsoft.com/office/powerpoint/2010/main" val="241622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470019"/>
            <a:ext cx="5915025" cy="4121281"/>
          </a:xfrm>
        </p:spPr>
        <p:txBody>
          <a:bodyPr anchor="b"/>
          <a:lstStyle>
            <a:lvl1pPr>
              <a:defRPr sz="4500"/>
            </a:lvl1pPr>
          </a:lstStyle>
          <a:p>
            <a:r>
              <a:rPr lang="es-ES_tradnl" smtClean="0"/>
              <a:t>Clic para editar título</a:t>
            </a:r>
            <a:endParaRPr lang="en-US" dirty="0"/>
          </a:p>
        </p:txBody>
      </p:sp>
      <p:sp>
        <p:nvSpPr>
          <p:cNvPr id="3" name="Text Placeholder 2"/>
          <p:cNvSpPr>
            <a:spLocks noGrp="1"/>
          </p:cNvSpPr>
          <p:nvPr>
            <p:ph type="body" idx="1"/>
          </p:nvPr>
        </p:nvSpPr>
        <p:spPr>
          <a:xfrm>
            <a:off x="467916" y="6630289"/>
            <a:ext cx="5915025" cy="2167284"/>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_tradnl" smtClean="0"/>
              <a:t>Haga clic para modificar el estilo de texto del patrón</a:t>
            </a:r>
          </a:p>
        </p:txBody>
      </p:sp>
      <p:sp>
        <p:nvSpPr>
          <p:cNvPr id="4" name="Date Placeholder 3"/>
          <p:cNvSpPr>
            <a:spLocks noGrp="1"/>
          </p:cNvSpPr>
          <p:nvPr>
            <p:ph type="dt" sz="half" idx="10"/>
          </p:nvPr>
        </p:nvSpPr>
        <p:spPr/>
        <p:txBody>
          <a:bodyPr/>
          <a:lstStyle/>
          <a:p>
            <a:fld id="{959842FC-0895-C54B-B241-16BF150BC059}" type="datetimeFigureOut">
              <a:rPr lang="es-ES_tradnl" smtClean="0"/>
              <a:t>23/11/2020</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8EDD54FE-021A-C347-B30B-C16392C0F311}" type="slidenum">
              <a:rPr lang="es-ES_tradnl" smtClean="0"/>
              <a:t>‹Nº›</a:t>
            </a:fld>
            <a:endParaRPr lang="es-ES_tradnl"/>
          </a:p>
        </p:txBody>
      </p:sp>
    </p:spTree>
    <p:extLst>
      <p:ext uri="{BB962C8B-B14F-4D97-AF65-F5344CB8AC3E}">
        <p14:creationId xmlns:p14="http://schemas.microsoft.com/office/powerpoint/2010/main" val="53528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dirty="0"/>
          </a:p>
        </p:txBody>
      </p:sp>
      <p:sp>
        <p:nvSpPr>
          <p:cNvPr id="3" name="Content Placeholder 2"/>
          <p:cNvSpPr>
            <a:spLocks noGrp="1"/>
          </p:cNvSpPr>
          <p:nvPr>
            <p:ph sz="half" idx="1"/>
          </p:nvPr>
        </p:nvSpPr>
        <p:spPr>
          <a:xfrm>
            <a:off x="471488" y="2637436"/>
            <a:ext cx="2914650" cy="6286274"/>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Content Placeholder 3"/>
          <p:cNvSpPr>
            <a:spLocks noGrp="1"/>
          </p:cNvSpPr>
          <p:nvPr>
            <p:ph sz="half" idx="2"/>
          </p:nvPr>
        </p:nvSpPr>
        <p:spPr>
          <a:xfrm>
            <a:off x="3471863" y="2637436"/>
            <a:ext cx="2914650" cy="6286274"/>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5" name="Date Placeholder 4"/>
          <p:cNvSpPr>
            <a:spLocks noGrp="1"/>
          </p:cNvSpPr>
          <p:nvPr>
            <p:ph type="dt" sz="half" idx="10"/>
          </p:nvPr>
        </p:nvSpPr>
        <p:spPr/>
        <p:txBody>
          <a:bodyPr/>
          <a:lstStyle/>
          <a:p>
            <a:fld id="{959842FC-0895-C54B-B241-16BF150BC059}" type="datetimeFigureOut">
              <a:rPr lang="es-ES_tradnl" smtClean="0"/>
              <a:t>23/11/2020</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8EDD54FE-021A-C347-B30B-C16392C0F311}" type="slidenum">
              <a:rPr lang="es-ES_tradnl" smtClean="0"/>
              <a:t>‹Nº›</a:t>
            </a:fld>
            <a:endParaRPr lang="es-ES_tradnl"/>
          </a:p>
        </p:txBody>
      </p:sp>
    </p:spTree>
    <p:extLst>
      <p:ext uri="{BB962C8B-B14F-4D97-AF65-F5344CB8AC3E}">
        <p14:creationId xmlns:p14="http://schemas.microsoft.com/office/powerpoint/2010/main" val="2011251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90"/>
            <a:ext cx="5915025" cy="1915009"/>
          </a:xfrm>
        </p:spPr>
        <p:txBody>
          <a:bodyPr/>
          <a:lstStyle/>
          <a:p>
            <a:r>
              <a:rPr lang="es-ES_tradnl" smtClean="0"/>
              <a:t>Clic para editar título</a:t>
            </a:r>
            <a:endParaRPr lang="en-US" dirty="0"/>
          </a:p>
        </p:txBody>
      </p:sp>
      <p:sp>
        <p:nvSpPr>
          <p:cNvPr id="3" name="Text Placeholder 2"/>
          <p:cNvSpPr>
            <a:spLocks noGrp="1"/>
          </p:cNvSpPr>
          <p:nvPr>
            <p:ph type="body" idx="1"/>
          </p:nvPr>
        </p:nvSpPr>
        <p:spPr>
          <a:xfrm>
            <a:off x="472381" y="2428736"/>
            <a:ext cx="2901255" cy="1190286"/>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_tradnl" smtClean="0"/>
              <a:t>Haga clic para modificar el estilo de texto del patrón</a:t>
            </a:r>
          </a:p>
        </p:txBody>
      </p:sp>
      <p:sp>
        <p:nvSpPr>
          <p:cNvPr id="4" name="Content Placeholder 3"/>
          <p:cNvSpPr>
            <a:spLocks noGrp="1"/>
          </p:cNvSpPr>
          <p:nvPr>
            <p:ph sz="half" idx="2"/>
          </p:nvPr>
        </p:nvSpPr>
        <p:spPr>
          <a:xfrm>
            <a:off x="472381" y="3619022"/>
            <a:ext cx="2901255" cy="5323036"/>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5" name="Text Placeholder 4"/>
          <p:cNvSpPr>
            <a:spLocks noGrp="1"/>
          </p:cNvSpPr>
          <p:nvPr>
            <p:ph type="body" sz="quarter" idx="3"/>
          </p:nvPr>
        </p:nvSpPr>
        <p:spPr>
          <a:xfrm>
            <a:off x="3471863" y="2428736"/>
            <a:ext cx="2915543" cy="1190286"/>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_tradnl" smtClean="0"/>
              <a:t>Haga clic para modificar el estilo de texto del patrón</a:t>
            </a:r>
          </a:p>
        </p:txBody>
      </p:sp>
      <p:sp>
        <p:nvSpPr>
          <p:cNvPr id="6" name="Content Placeholder 5"/>
          <p:cNvSpPr>
            <a:spLocks noGrp="1"/>
          </p:cNvSpPr>
          <p:nvPr>
            <p:ph sz="quarter" idx="4"/>
          </p:nvPr>
        </p:nvSpPr>
        <p:spPr>
          <a:xfrm>
            <a:off x="3471863" y="3619022"/>
            <a:ext cx="2915543" cy="5323036"/>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7" name="Date Placeholder 6"/>
          <p:cNvSpPr>
            <a:spLocks noGrp="1"/>
          </p:cNvSpPr>
          <p:nvPr>
            <p:ph type="dt" sz="half" idx="10"/>
          </p:nvPr>
        </p:nvSpPr>
        <p:spPr/>
        <p:txBody>
          <a:bodyPr/>
          <a:lstStyle/>
          <a:p>
            <a:fld id="{959842FC-0895-C54B-B241-16BF150BC059}" type="datetimeFigureOut">
              <a:rPr lang="es-ES_tradnl" smtClean="0"/>
              <a:t>23/11/2020</a:t>
            </a:fld>
            <a:endParaRPr lang="es-ES_tradnl"/>
          </a:p>
        </p:txBody>
      </p:sp>
      <p:sp>
        <p:nvSpPr>
          <p:cNvPr id="8" name="Footer Placeholder 7"/>
          <p:cNvSpPr>
            <a:spLocks noGrp="1"/>
          </p:cNvSpPr>
          <p:nvPr>
            <p:ph type="ftr" sz="quarter" idx="11"/>
          </p:nvPr>
        </p:nvSpPr>
        <p:spPr/>
        <p:txBody>
          <a:bodyPr/>
          <a:lstStyle/>
          <a:p>
            <a:endParaRPr lang="es-ES_tradnl"/>
          </a:p>
        </p:txBody>
      </p:sp>
      <p:sp>
        <p:nvSpPr>
          <p:cNvPr id="9" name="Slide Number Placeholder 8"/>
          <p:cNvSpPr>
            <a:spLocks noGrp="1"/>
          </p:cNvSpPr>
          <p:nvPr>
            <p:ph type="sldNum" sz="quarter" idx="12"/>
          </p:nvPr>
        </p:nvSpPr>
        <p:spPr/>
        <p:txBody>
          <a:bodyPr/>
          <a:lstStyle/>
          <a:p>
            <a:fld id="{8EDD54FE-021A-C347-B30B-C16392C0F311}" type="slidenum">
              <a:rPr lang="es-ES_tradnl" smtClean="0"/>
              <a:t>‹Nº›</a:t>
            </a:fld>
            <a:endParaRPr lang="es-ES_tradnl"/>
          </a:p>
        </p:txBody>
      </p:sp>
    </p:spTree>
    <p:extLst>
      <p:ext uri="{BB962C8B-B14F-4D97-AF65-F5344CB8AC3E}">
        <p14:creationId xmlns:p14="http://schemas.microsoft.com/office/powerpoint/2010/main" val="1704936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dirty="0"/>
          </a:p>
        </p:txBody>
      </p:sp>
      <p:sp>
        <p:nvSpPr>
          <p:cNvPr id="3" name="Date Placeholder 2"/>
          <p:cNvSpPr>
            <a:spLocks noGrp="1"/>
          </p:cNvSpPr>
          <p:nvPr>
            <p:ph type="dt" sz="half" idx="10"/>
          </p:nvPr>
        </p:nvSpPr>
        <p:spPr/>
        <p:txBody>
          <a:bodyPr/>
          <a:lstStyle/>
          <a:p>
            <a:fld id="{959842FC-0895-C54B-B241-16BF150BC059}" type="datetimeFigureOut">
              <a:rPr lang="es-ES_tradnl" smtClean="0"/>
              <a:t>23/11/2020</a:t>
            </a:fld>
            <a:endParaRPr lang="es-ES_tradnl"/>
          </a:p>
        </p:txBody>
      </p:sp>
      <p:sp>
        <p:nvSpPr>
          <p:cNvPr id="4" name="Footer Placeholder 3"/>
          <p:cNvSpPr>
            <a:spLocks noGrp="1"/>
          </p:cNvSpPr>
          <p:nvPr>
            <p:ph type="ftr" sz="quarter" idx="11"/>
          </p:nvPr>
        </p:nvSpPr>
        <p:spPr/>
        <p:txBody>
          <a:bodyPr/>
          <a:lstStyle/>
          <a:p>
            <a:endParaRPr lang="es-ES_tradnl"/>
          </a:p>
        </p:txBody>
      </p:sp>
      <p:sp>
        <p:nvSpPr>
          <p:cNvPr id="5" name="Slide Number Placeholder 4"/>
          <p:cNvSpPr>
            <a:spLocks noGrp="1"/>
          </p:cNvSpPr>
          <p:nvPr>
            <p:ph type="sldNum" sz="quarter" idx="12"/>
          </p:nvPr>
        </p:nvSpPr>
        <p:spPr/>
        <p:txBody>
          <a:bodyPr/>
          <a:lstStyle/>
          <a:p>
            <a:fld id="{8EDD54FE-021A-C347-B30B-C16392C0F311}" type="slidenum">
              <a:rPr lang="es-ES_tradnl" smtClean="0"/>
              <a:t>‹Nº›</a:t>
            </a:fld>
            <a:endParaRPr lang="es-ES_tradnl"/>
          </a:p>
        </p:txBody>
      </p:sp>
    </p:spTree>
    <p:extLst>
      <p:ext uri="{BB962C8B-B14F-4D97-AF65-F5344CB8AC3E}">
        <p14:creationId xmlns:p14="http://schemas.microsoft.com/office/powerpoint/2010/main" val="992546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9842FC-0895-C54B-B241-16BF150BC059}" type="datetimeFigureOut">
              <a:rPr lang="es-ES_tradnl" smtClean="0"/>
              <a:t>23/11/2020</a:t>
            </a:fld>
            <a:endParaRPr lang="es-ES_tradnl"/>
          </a:p>
        </p:txBody>
      </p:sp>
      <p:sp>
        <p:nvSpPr>
          <p:cNvPr id="3" name="Footer Placeholder 2"/>
          <p:cNvSpPr>
            <a:spLocks noGrp="1"/>
          </p:cNvSpPr>
          <p:nvPr>
            <p:ph type="ftr" sz="quarter" idx="11"/>
          </p:nvPr>
        </p:nvSpPr>
        <p:spPr/>
        <p:txBody>
          <a:bodyPr/>
          <a:lstStyle/>
          <a:p>
            <a:endParaRPr lang="es-ES_tradnl"/>
          </a:p>
        </p:txBody>
      </p:sp>
      <p:sp>
        <p:nvSpPr>
          <p:cNvPr id="4" name="Slide Number Placeholder 3"/>
          <p:cNvSpPr>
            <a:spLocks noGrp="1"/>
          </p:cNvSpPr>
          <p:nvPr>
            <p:ph type="sldNum" sz="quarter" idx="12"/>
          </p:nvPr>
        </p:nvSpPr>
        <p:spPr/>
        <p:txBody>
          <a:bodyPr/>
          <a:lstStyle/>
          <a:p>
            <a:fld id="{8EDD54FE-021A-C347-B30B-C16392C0F311}" type="slidenum">
              <a:rPr lang="es-ES_tradnl" smtClean="0"/>
              <a:t>‹Nº›</a:t>
            </a:fld>
            <a:endParaRPr lang="es-ES_tradnl"/>
          </a:p>
        </p:txBody>
      </p:sp>
    </p:spTree>
    <p:extLst>
      <p:ext uri="{BB962C8B-B14F-4D97-AF65-F5344CB8AC3E}">
        <p14:creationId xmlns:p14="http://schemas.microsoft.com/office/powerpoint/2010/main" val="67668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60506"/>
            <a:ext cx="2211884" cy="2311771"/>
          </a:xfrm>
        </p:spPr>
        <p:txBody>
          <a:bodyPr anchor="b"/>
          <a:lstStyle>
            <a:lvl1pPr>
              <a:defRPr sz="2400"/>
            </a:lvl1pPr>
          </a:lstStyle>
          <a:p>
            <a:r>
              <a:rPr lang="es-ES_tradnl" smtClean="0"/>
              <a:t>Clic para editar título</a:t>
            </a:r>
            <a:endParaRPr lang="en-US" dirty="0"/>
          </a:p>
        </p:txBody>
      </p:sp>
      <p:sp>
        <p:nvSpPr>
          <p:cNvPr id="3" name="Content Placeholder 2"/>
          <p:cNvSpPr>
            <a:spLocks noGrp="1"/>
          </p:cNvSpPr>
          <p:nvPr>
            <p:ph idx="1"/>
          </p:nvPr>
        </p:nvSpPr>
        <p:spPr>
          <a:xfrm>
            <a:off x="2915543" y="1426511"/>
            <a:ext cx="3471863" cy="704080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Text Placeholder 3"/>
          <p:cNvSpPr>
            <a:spLocks noGrp="1"/>
          </p:cNvSpPr>
          <p:nvPr>
            <p:ph type="body" sz="half" idx="2"/>
          </p:nvPr>
        </p:nvSpPr>
        <p:spPr>
          <a:xfrm>
            <a:off x="472381" y="2972276"/>
            <a:ext cx="2211884" cy="550651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_tradnl" smtClean="0"/>
              <a:t>Haga clic para modificar el estilo de texto del patrón</a:t>
            </a:r>
          </a:p>
        </p:txBody>
      </p:sp>
      <p:sp>
        <p:nvSpPr>
          <p:cNvPr id="5" name="Date Placeholder 4"/>
          <p:cNvSpPr>
            <a:spLocks noGrp="1"/>
          </p:cNvSpPr>
          <p:nvPr>
            <p:ph type="dt" sz="half" idx="10"/>
          </p:nvPr>
        </p:nvSpPr>
        <p:spPr/>
        <p:txBody>
          <a:bodyPr/>
          <a:lstStyle/>
          <a:p>
            <a:fld id="{959842FC-0895-C54B-B241-16BF150BC059}" type="datetimeFigureOut">
              <a:rPr lang="es-ES_tradnl" smtClean="0"/>
              <a:t>23/11/2020</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8EDD54FE-021A-C347-B30B-C16392C0F311}" type="slidenum">
              <a:rPr lang="es-ES_tradnl" smtClean="0"/>
              <a:t>‹Nº›</a:t>
            </a:fld>
            <a:endParaRPr lang="es-ES_tradnl"/>
          </a:p>
        </p:txBody>
      </p:sp>
    </p:spTree>
    <p:extLst>
      <p:ext uri="{BB962C8B-B14F-4D97-AF65-F5344CB8AC3E}">
        <p14:creationId xmlns:p14="http://schemas.microsoft.com/office/powerpoint/2010/main" val="1292537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60506"/>
            <a:ext cx="2211884" cy="2311771"/>
          </a:xfrm>
        </p:spPr>
        <p:txBody>
          <a:bodyPr anchor="b"/>
          <a:lstStyle>
            <a:lvl1pPr>
              <a:defRPr sz="2400"/>
            </a:lvl1pPr>
          </a:lstStyle>
          <a:p>
            <a:r>
              <a:rPr lang="es-ES_tradnl" smtClean="0"/>
              <a:t>Clic para editar título</a:t>
            </a:r>
            <a:endParaRPr lang="en-US" dirty="0"/>
          </a:p>
        </p:txBody>
      </p:sp>
      <p:sp>
        <p:nvSpPr>
          <p:cNvPr id="3" name="Picture Placeholder 2"/>
          <p:cNvSpPr>
            <a:spLocks noGrp="1" noChangeAspect="1"/>
          </p:cNvSpPr>
          <p:nvPr>
            <p:ph type="pic" idx="1"/>
          </p:nvPr>
        </p:nvSpPr>
        <p:spPr>
          <a:xfrm>
            <a:off x="2915543" y="1426511"/>
            <a:ext cx="3471863" cy="704080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_tradnl" smtClean="0"/>
              <a:t>Arrastre la imagen al marcador de posición o haga clic en el icono para agregarla</a:t>
            </a:r>
            <a:endParaRPr lang="en-US" dirty="0"/>
          </a:p>
        </p:txBody>
      </p:sp>
      <p:sp>
        <p:nvSpPr>
          <p:cNvPr id="4" name="Text Placeholder 3"/>
          <p:cNvSpPr>
            <a:spLocks noGrp="1"/>
          </p:cNvSpPr>
          <p:nvPr>
            <p:ph type="body" sz="half" idx="2"/>
          </p:nvPr>
        </p:nvSpPr>
        <p:spPr>
          <a:xfrm>
            <a:off x="472381" y="2972276"/>
            <a:ext cx="2211884" cy="550651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_tradnl" smtClean="0"/>
              <a:t>Haga clic para modificar el estilo de texto del patrón</a:t>
            </a:r>
          </a:p>
        </p:txBody>
      </p:sp>
      <p:sp>
        <p:nvSpPr>
          <p:cNvPr id="5" name="Date Placeholder 4"/>
          <p:cNvSpPr>
            <a:spLocks noGrp="1"/>
          </p:cNvSpPr>
          <p:nvPr>
            <p:ph type="dt" sz="half" idx="10"/>
          </p:nvPr>
        </p:nvSpPr>
        <p:spPr/>
        <p:txBody>
          <a:bodyPr/>
          <a:lstStyle/>
          <a:p>
            <a:fld id="{959842FC-0895-C54B-B241-16BF150BC059}" type="datetimeFigureOut">
              <a:rPr lang="es-ES_tradnl" smtClean="0"/>
              <a:t>23/11/2020</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8EDD54FE-021A-C347-B30B-C16392C0F311}" type="slidenum">
              <a:rPr lang="es-ES_tradnl" smtClean="0"/>
              <a:t>‹Nº›</a:t>
            </a:fld>
            <a:endParaRPr lang="es-ES_tradnl"/>
          </a:p>
        </p:txBody>
      </p:sp>
    </p:spTree>
    <p:extLst>
      <p:ext uri="{BB962C8B-B14F-4D97-AF65-F5344CB8AC3E}">
        <p14:creationId xmlns:p14="http://schemas.microsoft.com/office/powerpoint/2010/main" val="1887631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90"/>
            <a:ext cx="5915025" cy="1915009"/>
          </a:xfrm>
          <a:prstGeom prst="rect">
            <a:avLst/>
          </a:prstGeom>
        </p:spPr>
        <p:txBody>
          <a:bodyPr vert="horz" lIns="91440" tIns="45720" rIns="91440" bIns="45720" rtlCol="0" anchor="ctr">
            <a:normAutofit/>
          </a:bodyPr>
          <a:lstStyle/>
          <a:p>
            <a:r>
              <a:rPr lang="es-ES_tradnl" smtClean="0"/>
              <a:t>Clic para editar título</a:t>
            </a:r>
            <a:endParaRPr lang="en-US" dirty="0"/>
          </a:p>
        </p:txBody>
      </p:sp>
      <p:sp>
        <p:nvSpPr>
          <p:cNvPr id="3" name="Text Placeholder 2"/>
          <p:cNvSpPr>
            <a:spLocks noGrp="1"/>
          </p:cNvSpPr>
          <p:nvPr>
            <p:ph type="body" idx="1"/>
          </p:nvPr>
        </p:nvSpPr>
        <p:spPr>
          <a:xfrm>
            <a:off x="471488" y="2637436"/>
            <a:ext cx="5915025" cy="6286274"/>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Date Placeholder 3"/>
          <p:cNvSpPr>
            <a:spLocks noGrp="1"/>
          </p:cNvSpPr>
          <p:nvPr>
            <p:ph type="dt" sz="half" idx="2"/>
          </p:nvPr>
        </p:nvSpPr>
        <p:spPr>
          <a:xfrm>
            <a:off x="471488" y="9182869"/>
            <a:ext cx="1543050" cy="527487"/>
          </a:xfrm>
          <a:prstGeom prst="rect">
            <a:avLst/>
          </a:prstGeom>
        </p:spPr>
        <p:txBody>
          <a:bodyPr vert="horz" lIns="91440" tIns="45720" rIns="91440" bIns="45720" rtlCol="0" anchor="ctr"/>
          <a:lstStyle>
            <a:lvl1pPr algn="l">
              <a:defRPr sz="900">
                <a:solidFill>
                  <a:schemeClr val="tx1">
                    <a:tint val="75000"/>
                  </a:schemeClr>
                </a:solidFill>
              </a:defRPr>
            </a:lvl1pPr>
          </a:lstStyle>
          <a:p>
            <a:fld id="{959842FC-0895-C54B-B241-16BF150BC059}" type="datetimeFigureOut">
              <a:rPr lang="es-ES_tradnl" smtClean="0"/>
              <a:t>23/11/2020</a:t>
            </a:fld>
            <a:endParaRPr lang="es-ES_tradnl"/>
          </a:p>
        </p:txBody>
      </p:sp>
      <p:sp>
        <p:nvSpPr>
          <p:cNvPr id="5" name="Footer Placeholder 4"/>
          <p:cNvSpPr>
            <a:spLocks noGrp="1"/>
          </p:cNvSpPr>
          <p:nvPr>
            <p:ph type="ftr" sz="quarter" idx="3"/>
          </p:nvPr>
        </p:nvSpPr>
        <p:spPr>
          <a:xfrm>
            <a:off x="2271713" y="9182869"/>
            <a:ext cx="2314575" cy="527487"/>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ES_tradnl"/>
          </a:p>
        </p:txBody>
      </p:sp>
      <p:sp>
        <p:nvSpPr>
          <p:cNvPr id="6" name="Slide Number Placeholder 5"/>
          <p:cNvSpPr>
            <a:spLocks noGrp="1"/>
          </p:cNvSpPr>
          <p:nvPr>
            <p:ph type="sldNum" sz="quarter" idx="4"/>
          </p:nvPr>
        </p:nvSpPr>
        <p:spPr>
          <a:xfrm>
            <a:off x="4843463" y="9182869"/>
            <a:ext cx="1543050" cy="527487"/>
          </a:xfrm>
          <a:prstGeom prst="rect">
            <a:avLst/>
          </a:prstGeom>
        </p:spPr>
        <p:txBody>
          <a:bodyPr vert="horz" lIns="91440" tIns="45720" rIns="91440" bIns="45720" rtlCol="0" anchor="ctr"/>
          <a:lstStyle>
            <a:lvl1pPr algn="r">
              <a:defRPr sz="900">
                <a:solidFill>
                  <a:schemeClr val="tx1">
                    <a:tint val="75000"/>
                  </a:schemeClr>
                </a:solidFill>
              </a:defRPr>
            </a:lvl1pPr>
          </a:lstStyle>
          <a:p>
            <a:fld id="{8EDD54FE-021A-C347-B30B-C16392C0F311}" type="slidenum">
              <a:rPr lang="es-ES_tradnl" smtClean="0"/>
              <a:t>‹Nº›</a:t>
            </a:fld>
            <a:endParaRPr lang="es-ES_tradnl"/>
          </a:p>
        </p:txBody>
      </p:sp>
    </p:spTree>
    <p:extLst>
      <p:ext uri="{BB962C8B-B14F-4D97-AF65-F5344CB8AC3E}">
        <p14:creationId xmlns:p14="http://schemas.microsoft.com/office/powerpoint/2010/main" val="5676141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uadroTexto 8"/>
          <p:cNvSpPr txBox="1"/>
          <p:nvPr/>
        </p:nvSpPr>
        <p:spPr>
          <a:xfrm>
            <a:off x="3263151" y="481268"/>
            <a:ext cx="2992002" cy="584775"/>
          </a:xfrm>
          <a:prstGeom prst="rect">
            <a:avLst/>
          </a:prstGeom>
          <a:noFill/>
        </p:spPr>
        <p:txBody>
          <a:bodyPr wrap="square" rtlCol="0">
            <a:spAutoFit/>
          </a:bodyPr>
          <a:lstStyle/>
          <a:p>
            <a:pPr algn="r"/>
            <a:r>
              <a:rPr lang="es-ES_tradnl" sz="1600" kern="800" spc="-30" dirty="0" smtClean="0">
                <a:solidFill>
                  <a:schemeClr val="tx1">
                    <a:lumMod val="75000"/>
                    <a:lumOff val="25000"/>
                  </a:schemeClr>
                </a:solidFill>
                <a:latin typeface="Open Sans Light" charset="0"/>
                <a:ea typeface="Open Sans Light" charset="0"/>
                <a:cs typeface="Open Sans Light" charset="0"/>
              </a:rPr>
              <a:t>INDICADORES DE COYUNTURA </a:t>
            </a:r>
            <a:r>
              <a:rPr lang="es-ES_tradnl" sz="1600" b="1" kern="800" spc="-30" dirty="0" smtClean="0">
                <a:solidFill>
                  <a:schemeClr val="tx1">
                    <a:lumMod val="75000"/>
                    <a:lumOff val="25000"/>
                  </a:schemeClr>
                </a:solidFill>
                <a:latin typeface="Open Sans" charset="0"/>
                <a:ea typeface="Open Sans" charset="0"/>
                <a:cs typeface="Open Sans" charset="0"/>
              </a:rPr>
              <a:t>PROVINCIA DE VALENCIA</a:t>
            </a:r>
          </a:p>
        </p:txBody>
      </p:sp>
      <p:graphicFrame>
        <p:nvGraphicFramePr>
          <p:cNvPr id="11" name="Tabla 10"/>
          <p:cNvGraphicFramePr>
            <a:graphicFrameLocks noGrp="1"/>
          </p:cNvGraphicFramePr>
          <p:nvPr>
            <p:extLst>
              <p:ext uri="{D42A27DB-BD31-4B8C-83A1-F6EECF244321}">
                <p14:modId xmlns:p14="http://schemas.microsoft.com/office/powerpoint/2010/main" val="4011378972"/>
              </p:ext>
            </p:extLst>
          </p:nvPr>
        </p:nvGraphicFramePr>
        <p:xfrm>
          <a:off x="512827" y="1271714"/>
          <a:ext cx="5832346" cy="6624612"/>
        </p:xfrm>
        <a:graphic>
          <a:graphicData uri="http://schemas.openxmlformats.org/drawingml/2006/table">
            <a:tbl>
              <a:tblPr>
                <a:tableStyleId>{5C22544A-7EE6-4342-B048-85BDC9FD1C3A}</a:tableStyleId>
              </a:tblPr>
              <a:tblGrid>
                <a:gridCol w="2361935"/>
                <a:gridCol w="700774"/>
                <a:gridCol w="549257"/>
                <a:gridCol w="549257"/>
                <a:gridCol w="549257"/>
                <a:gridCol w="549257"/>
                <a:gridCol w="572609"/>
              </a:tblGrid>
              <a:tr h="164602">
                <a:tc>
                  <a:txBody>
                    <a:bodyPr/>
                    <a:lstStyle/>
                    <a:p>
                      <a:pPr algn="l" fontAlgn="b"/>
                      <a:endParaRPr lang="es-ES_tradnl" sz="700" b="1" i="0" u="none" strike="noStrike" dirty="0">
                        <a:solidFill>
                          <a:srgbClr val="000000"/>
                        </a:solidFill>
                        <a:effectLst/>
                        <a:latin typeface="Open Sans" charset="0"/>
                        <a:ea typeface="Open Sans" charset="0"/>
                        <a:cs typeface="Open Sans" charset="0"/>
                      </a:endParaRPr>
                    </a:p>
                  </a:txBody>
                  <a:tcPr marL="8440" marR="8440" marT="844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algn="l" fontAlgn="b"/>
                      <a:endParaRPr lang="es-ES_tradnl" sz="700" b="1" i="0" u="none" strike="noStrike" dirty="0">
                        <a:solidFill>
                          <a:srgbClr val="000000"/>
                        </a:solidFill>
                        <a:effectLst/>
                        <a:latin typeface="Open Sans" charset="0"/>
                        <a:ea typeface="Open Sans" charset="0"/>
                        <a:cs typeface="Open Sans" charset="0"/>
                      </a:endParaRPr>
                    </a:p>
                  </a:txBody>
                  <a:tcPr marL="8440" marR="8440" marT="844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marL="0" indent="0" algn="ctr" defTabSz="685800" rtl="0" eaLnBrk="1" fontAlgn="b" latinLnBrk="0" hangingPunct="1"/>
                      <a:r>
                        <a:rPr lang="sk-SK" sz="700" u="none" strike="noStrike" dirty="0">
                          <a:effectLst/>
                          <a:latin typeface="Open Sans" charset="0"/>
                          <a:ea typeface="Open Sans" charset="0"/>
                          <a:cs typeface="Open Sans" charset="0"/>
                        </a:rPr>
                        <a:t> </a:t>
                      </a:r>
                      <a:endParaRPr lang="sk-SK" sz="700" b="1" i="0" u="none" strike="noStrike" dirty="0">
                        <a:solidFill>
                          <a:srgbClr val="000000"/>
                        </a:solidFill>
                        <a:effectLst/>
                        <a:latin typeface="Open Sans" charset="0"/>
                        <a:ea typeface="Open Sans" charset="0"/>
                        <a:cs typeface="Open Sans" charset="0"/>
                      </a:endParaRPr>
                    </a:p>
                  </a:txBody>
                  <a:tcPr marL="8440" marR="8440" marT="844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noFill/>
                  </a:tcPr>
                </a:tc>
                <a:tc gridSpan="4">
                  <a:txBody>
                    <a:bodyPr/>
                    <a:lstStyle/>
                    <a:p>
                      <a:pPr marL="0" indent="0" algn="ctr" defTabSz="685800" rtl="0" eaLnBrk="1" fontAlgn="b" latinLnBrk="0" hangingPunct="1"/>
                      <a:endParaRPr lang="es-ES_tradnl" sz="800" b="1" i="1" kern="1200" dirty="0">
                        <a:solidFill>
                          <a:schemeClr val="tx1">
                            <a:lumMod val="75000"/>
                            <a:lumOff val="25000"/>
                          </a:schemeClr>
                        </a:solidFill>
                        <a:effectLst/>
                        <a:latin typeface="Open Sans" charset="0"/>
                        <a:ea typeface="Open Sans" charset="0"/>
                        <a:cs typeface="Open Sans" charset="0"/>
                      </a:endParaRPr>
                    </a:p>
                  </a:txBody>
                  <a:tcPr marL="8440" marR="8440" marT="844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noFill/>
                  </a:tcPr>
                </a:tc>
                <a:tc hMerge="1">
                  <a:txBody>
                    <a:bodyPr/>
                    <a:lstStyle/>
                    <a:p>
                      <a:endParaRPr lang="es-ES_tradnl"/>
                    </a:p>
                  </a:txBody>
                  <a:tcPr/>
                </a:tc>
                <a:tc hMerge="1">
                  <a:txBody>
                    <a:bodyPr/>
                    <a:lstStyle/>
                    <a:p>
                      <a:endParaRPr lang="es-ES_tradnl"/>
                    </a:p>
                  </a:txBody>
                  <a:tcPr/>
                </a:tc>
                <a:tc hMerge="1">
                  <a:txBody>
                    <a:bodyPr/>
                    <a:lstStyle/>
                    <a:p>
                      <a:endParaRPr lang="es-ES_tradnl"/>
                    </a:p>
                  </a:txBody>
                  <a:tcPr/>
                </a:tc>
              </a:tr>
              <a:tr h="160229">
                <a:tc>
                  <a:txBody>
                    <a:bodyPr/>
                    <a:lstStyle/>
                    <a:p>
                      <a:pPr marL="180000" marR="0" indent="0" algn="l" defTabSz="685800" rtl="0" eaLnBrk="1" fontAlgn="b" latinLnBrk="0" hangingPunct="1">
                        <a:lnSpc>
                          <a:spcPct val="100000"/>
                        </a:lnSpc>
                        <a:spcBef>
                          <a:spcPts val="0"/>
                        </a:spcBef>
                        <a:spcAft>
                          <a:spcPts val="0"/>
                        </a:spcAft>
                        <a:buClrTx/>
                        <a:buSzTx/>
                        <a:buFontTx/>
                        <a:buNone/>
                        <a:tabLst/>
                        <a:defRPr/>
                      </a:pPr>
                      <a:endParaRPr lang="es-ES" sz="700" u="none" strike="noStrike" dirty="0" smtClean="0">
                        <a:effectLst/>
                        <a:latin typeface="Open Sans" charset="0"/>
                        <a:ea typeface="Open Sans" charset="0"/>
                        <a:cs typeface="Open Sans" charset="0"/>
                      </a:endParaRPr>
                    </a:p>
                    <a:p>
                      <a:pPr marL="180000" marR="0" indent="0" algn="l" defTabSz="685800" rtl="0" eaLnBrk="1" fontAlgn="b" latinLnBrk="0" hangingPunct="1">
                        <a:lnSpc>
                          <a:spcPct val="100000"/>
                        </a:lnSpc>
                        <a:spcBef>
                          <a:spcPts val="0"/>
                        </a:spcBef>
                        <a:spcAft>
                          <a:spcPts val="0"/>
                        </a:spcAft>
                        <a:buClrTx/>
                        <a:buSzTx/>
                        <a:buFontTx/>
                        <a:buNone/>
                        <a:tabLst/>
                        <a:defRPr/>
                      </a:pPr>
                      <a:endParaRPr lang="es-ES" sz="700" u="none" strike="noStrike" dirty="0" smtClean="0">
                        <a:effectLst/>
                        <a:latin typeface="Open Sans" charset="0"/>
                        <a:ea typeface="Open Sans" charset="0"/>
                        <a:cs typeface="Open Sans" charset="0"/>
                      </a:endParaRPr>
                    </a:p>
                    <a:p>
                      <a:pPr marL="180000" marR="0" indent="0" algn="l" defTabSz="685800" rtl="0" eaLnBrk="1" fontAlgn="b" latinLnBrk="0" hangingPunct="1">
                        <a:lnSpc>
                          <a:spcPct val="100000"/>
                        </a:lnSpc>
                        <a:spcBef>
                          <a:spcPts val="0"/>
                        </a:spcBef>
                        <a:spcAft>
                          <a:spcPts val="0"/>
                        </a:spcAft>
                        <a:buClrTx/>
                        <a:buSzTx/>
                        <a:buFontTx/>
                        <a:buNone/>
                        <a:tabLst/>
                        <a:defRPr/>
                      </a:pPr>
                      <a:endParaRPr lang="es-ES" sz="700" u="none" strike="noStrike" dirty="0" smtClean="0">
                        <a:effectLst/>
                        <a:latin typeface="Open Sans" charset="0"/>
                        <a:ea typeface="Open Sans" charset="0"/>
                        <a:cs typeface="Open Sans" charset="0"/>
                      </a:endParaRPr>
                    </a:p>
                    <a:p>
                      <a:pPr marL="180000" marR="0" indent="0" algn="l" defTabSz="685800" rtl="0" eaLnBrk="1" fontAlgn="b" latinLnBrk="0" hangingPunct="1">
                        <a:lnSpc>
                          <a:spcPct val="100000"/>
                        </a:lnSpc>
                        <a:spcBef>
                          <a:spcPts val="0"/>
                        </a:spcBef>
                        <a:spcAft>
                          <a:spcPts val="0"/>
                        </a:spcAft>
                        <a:buClrTx/>
                        <a:buSzTx/>
                        <a:buFontTx/>
                        <a:buNone/>
                        <a:tabLst/>
                        <a:defRPr/>
                      </a:pPr>
                      <a:endParaRPr lang="es-ES" sz="700" u="none" strike="noStrike" dirty="0" smtClean="0">
                        <a:effectLst/>
                        <a:latin typeface="Open Sans" charset="0"/>
                        <a:ea typeface="Open Sans" charset="0"/>
                        <a:cs typeface="Open Sans" charset="0"/>
                      </a:endParaRPr>
                    </a:p>
                    <a:p>
                      <a:pPr marL="180000" marR="0" indent="0" algn="l" defTabSz="685800" rtl="0" eaLnBrk="1" fontAlgn="b" latinLnBrk="0" hangingPunct="1">
                        <a:lnSpc>
                          <a:spcPct val="100000"/>
                        </a:lnSpc>
                        <a:spcBef>
                          <a:spcPts val="0"/>
                        </a:spcBef>
                        <a:spcAft>
                          <a:spcPts val="0"/>
                        </a:spcAft>
                        <a:buClrTx/>
                        <a:buSzTx/>
                        <a:buFontTx/>
                        <a:buNone/>
                        <a:tabLst/>
                        <a:defRPr/>
                      </a:pPr>
                      <a:r>
                        <a:rPr lang="sk-SK" sz="700" u="none" strike="noStrike" dirty="0">
                          <a:effectLst/>
                          <a:latin typeface="Open Sans" charset="0"/>
                          <a:ea typeface="Open Sans" charset="0"/>
                          <a:cs typeface="Open Sans" charset="0"/>
                        </a:rPr>
                        <a:t> </a:t>
                      </a:r>
                      <a:r>
                        <a:rPr lang="es-ES" sz="800" b="1" i="1" u="none" strike="noStrike" kern="1200" baseline="0" dirty="0" smtClean="0">
                          <a:solidFill>
                            <a:schemeClr val="tx1">
                              <a:lumMod val="85000"/>
                              <a:lumOff val="15000"/>
                            </a:schemeClr>
                          </a:solidFill>
                          <a:effectLst/>
                          <a:latin typeface="Open Sans" charset="0"/>
                          <a:ea typeface="+mn-ea"/>
                          <a:cs typeface="+mn-cs"/>
                        </a:rPr>
                        <a:t> 18 NOVIEMBRE </a:t>
                      </a:r>
                      <a:r>
                        <a:rPr lang="is-IS" sz="800" b="1" i="1" kern="1200" dirty="0" smtClean="0">
                          <a:solidFill>
                            <a:schemeClr val="tx1">
                              <a:lumMod val="85000"/>
                              <a:lumOff val="15000"/>
                            </a:schemeClr>
                          </a:solidFill>
                          <a:effectLst/>
                          <a:latin typeface="Open Sans" charset="0"/>
                          <a:ea typeface="+mn-ea"/>
                          <a:cs typeface="+mn-cs"/>
                        </a:rPr>
                        <a:t>2020</a:t>
                      </a:r>
                    </a:p>
                  </a:txBody>
                  <a:tcPr marL="8440" marR="8440" marT="844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algn="l" fontAlgn="b"/>
                      <a:r>
                        <a:rPr lang="sk-SK" sz="700" u="none" strike="noStrike" dirty="0">
                          <a:effectLst/>
                          <a:latin typeface="Open Sans" charset="0"/>
                          <a:ea typeface="Open Sans" charset="0"/>
                          <a:cs typeface="Open Sans" charset="0"/>
                        </a:rPr>
                        <a:t> </a:t>
                      </a:r>
                      <a:endParaRPr lang="sk-SK" sz="700" b="1" i="0" u="none" strike="noStrike" dirty="0">
                        <a:solidFill>
                          <a:srgbClr val="000000"/>
                        </a:solidFill>
                        <a:effectLst/>
                        <a:latin typeface="Open Sans" charset="0"/>
                        <a:ea typeface="Open Sans" charset="0"/>
                        <a:cs typeface="Open Sans" charset="0"/>
                      </a:endParaRPr>
                    </a:p>
                  </a:txBody>
                  <a:tcPr marL="8440" marR="8440" marT="844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noFill/>
                  </a:tcPr>
                </a:tc>
                <a:tc>
                  <a:txBody>
                    <a:bodyPr/>
                    <a:lstStyle/>
                    <a:p>
                      <a:pPr marL="0" algn="ctr" defTabSz="685800" rtl="0" eaLnBrk="1" fontAlgn="b" latinLnBrk="0" hangingPunct="1"/>
                      <a:endParaRPr lang="es-ES_tradnl" sz="800" b="1" i="1" kern="1200" dirty="0">
                        <a:solidFill>
                          <a:srgbClr val="BC1E3E"/>
                        </a:solidFill>
                        <a:effectLst/>
                        <a:latin typeface="Open Sans" charset="0"/>
                        <a:ea typeface="Open Sans" charset="0"/>
                        <a:cs typeface="Open Sans" charset="0"/>
                      </a:endParaRPr>
                    </a:p>
                  </a:txBody>
                  <a:tcPr marL="8440" marR="8440" marT="844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noFill/>
                  </a:tcPr>
                </a:tc>
                <a:tc gridSpan="2">
                  <a:txBody>
                    <a:bodyPr/>
                    <a:lstStyle/>
                    <a:p>
                      <a:pPr marL="0" indent="0" algn="ctr" defTabSz="685800" rtl="0" eaLnBrk="1" fontAlgn="b" latinLnBrk="0" hangingPunct="1">
                        <a:spcAft>
                          <a:spcPts val="600"/>
                        </a:spcAft>
                      </a:pPr>
                      <a:r>
                        <a:rPr lang="es-ES_tradnl" sz="800" b="1" i="1" kern="1200" dirty="0" smtClean="0">
                          <a:solidFill>
                            <a:schemeClr val="tx1">
                              <a:lumMod val="75000"/>
                              <a:lumOff val="25000"/>
                            </a:schemeClr>
                          </a:solidFill>
                          <a:effectLst/>
                          <a:latin typeface="Open Sans" charset="0"/>
                          <a:ea typeface="Open Sans" charset="0"/>
                          <a:cs typeface="Open Sans" charset="0"/>
                        </a:rPr>
                        <a:t>Tasa</a:t>
                      </a:r>
                      <a:r>
                        <a:rPr lang="es-ES_tradnl" sz="800" b="1" i="1" kern="1200" baseline="0" dirty="0" smtClean="0">
                          <a:solidFill>
                            <a:schemeClr val="tx1">
                              <a:lumMod val="75000"/>
                              <a:lumOff val="25000"/>
                            </a:schemeClr>
                          </a:solidFill>
                          <a:effectLst/>
                          <a:latin typeface="Open Sans" charset="0"/>
                          <a:ea typeface="Open Sans" charset="0"/>
                          <a:cs typeface="Open Sans" charset="0"/>
                        </a:rPr>
                        <a:t> de crecimiento interanual </a:t>
                      </a:r>
                    </a:p>
                    <a:p>
                      <a:pPr marL="0" indent="0" algn="ctr" defTabSz="685800" rtl="0" eaLnBrk="1" fontAlgn="b" latinLnBrk="0" hangingPunct="1"/>
                      <a:endParaRPr lang="es-ES_tradnl" sz="800" b="1" i="1" kern="1200" dirty="0" smtClean="0">
                        <a:solidFill>
                          <a:schemeClr val="tx1">
                            <a:lumMod val="75000"/>
                            <a:lumOff val="25000"/>
                          </a:schemeClr>
                        </a:solidFill>
                        <a:effectLst/>
                        <a:latin typeface="Open Sans" charset="0"/>
                        <a:ea typeface="Open Sans" charset="0"/>
                        <a:cs typeface="Open Sans" charset="0"/>
                      </a:endParaRPr>
                    </a:p>
                    <a:p>
                      <a:pPr marL="0" algn="ctr" defTabSz="685800" rtl="0" eaLnBrk="1" fontAlgn="b" latinLnBrk="0" hangingPunct="1"/>
                      <a:r>
                        <a:rPr lang="is-IS" sz="800" b="1" i="1" kern="1200" dirty="0" smtClean="0">
                          <a:solidFill>
                            <a:schemeClr val="tx1">
                              <a:lumMod val="75000"/>
                              <a:lumOff val="25000"/>
                            </a:schemeClr>
                          </a:solidFill>
                          <a:effectLst/>
                          <a:latin typeface="Open Sans Semibold" charset="0"/>
                          <a:ea typeface="Open Sans Semibold" charset="0"/>
                          <a:cs typeface="Open Sans Semibold" charset="0"/>
                        </a:rPr>
                        <a:t>2020</a:t>
                      </a:r>
                      <a:endParaRPr lang="is-IS" sz="800" b="1" i="1" kern="1200" dirty="0">
                        <a:solidFill>
                          <a:schemeClr val="tx1">
                            <a:lumMod val="75000"/>
                            <a:lumOff val="25000"/>
                          </a:schemeClr>
                        </a:solidFill>
                        <a:effectLst/>
                        <a:latin typeface="Open Sans Semibold" charset="0"/>
                        <a:ea typeface="Open Sans Semibold" charset="0"/>
                        <a:cs typeface="Open Sans Semibold" charset="0"/>
                      </a:endParaRPr>
                    </a:p>
                  </a:txBody>
                  <a:tcPr marL="8440" marR="8440" marT="844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noFill/>
                  </a:tcPr>
                </a:tc>
                <a:tc hMerge="1">
                  <a:txBody>
                    <a:bodyPr/>
                    <a:lstStyle/>
                    <a:p>
                      <a:endParaRPr lang="es-ES_tradnl"/>
                    </a:p>
                  </a:txBody>
                  <a:tcPr/>
                </a:tc>
                <a:tc gridSpan="2">
                  <a:txBody>
                    <a:bodyPr/>
                    <a:lstStyle/>
                    <a:p>
                      <a:pPr marL="0" indent="0" algn="ctr" defTabSz="685800" rtl="0" eaLnBrk="1" fontAlgn="b" latinLnBrk="0" hangingPunct="1"/>
                      <a:r>
                        <a:rPr lang="es-ES_tradnl" sz="800" b="1" i="1" kern="1200" dirty="0" smtClean="0">
                          <a:solidFill>
                            <a:schemeClr val="tx1">
                              <a:lumMod val="75000"/>
                              <a:lumOff val="25000"/>
                            </a:schemeClr>
                          </a:solidFill>
                          <a:effectLst/>
                          <a:latin typeface="Open Sans" charset="0"/>
                          <a:ea typeface="Open Sans" charset="0"/>
                          <a:cs typeface="Open Sans" charset="0"/>
                        </a:rPr>
                        <a:t>***Tasa de variación </a:t>
                      </a:r>
                    </a:p>
                    <a:p>
                      <a:pPr marL="0" indent="0" algn="ctr" defTabSz="685800" rtl="0" eaLnBrk="1" fontAlgn="b" latinLnBrk="0" hangingPunct="1"/>
                      <a:r>
                        <a:rPr lang="es-ES_tradnl" sz="800" b="1" i="1" kern="1200" dirty="0" smtClean="0">
                          <a:solidFill>
                            <a:schemeClr val="tx1">
                              <a:lumMod val="75000"/>
                              <a:lumOff val="25000"/>
                            </a:schemeClr>
                          </a:solidFill>
                          <a:effectLst/>
                          <a:latin typeface="Open Sans" charset="0"/>
                          <a:ea typeface="Open Sans" charset="0"/>
                          <a:cs typeface="Open Sans" charset="0"/>
                        </a:rPr>
                        <a:t>interanual acumulado</a:t>
                      </a:r>
                    </a:p>
                    <a:p>
                      <a:pPr marL="0" indent="0" algn="ctr" defTabSz="685800" rtl="0" eaLnBrk="1" fontAlgn="b" latinLnBrk="0" hangingPunct="1">
                        <a:spcAft>
                          <a:spcPts val="600"/>
                        </a:spcAft>
                      </a:pPr>
                      <a:r>
                        <a:rPr lang="es-ES_tradnl" sz="800" b="1" i="1" kern="1200" dirty="0" smtClean="0">
                          <a:solidFill>
                            <a:schemeClr val="tx1">
                              <a:lumMod val="75000"/>
                              <a:lumOff val="25000"/>
                            </a:schemeClr>
                          </a:solidFill>
                          <a:effectLst/>
                          <a:latin typeface="Open Sans" charset="0"/>
                          <a:ea typeface="Open Sans" charset="0"/>
                          <a:cs typeface="Open Sans" charset="0"/>
                        </a:rPr>
                        <a:t> del año</a:t>
                      </a:r>
                      <a:endParaRPr lang="is-IS" sz="800" b="1" i="1" kern="1200" dirty="0" smtClean="0">
                        <a:solidFill>
                          <a:schemeClr val="tx1">
                            <a:lumMod val="75000"/>
                            <a:lumOff val="25000"/>
                          </a:schemeClr>
                        </a:solidFill>
                        <a:effectLst/>
                        <a:latin typeface="Open Sans Semibold" charset="0"/>
                        <a:ea typeface="Open Sans Semibold" charset="0"/>
                        <a:cs typeface="Open Sans Semibold" charset="0"/>
                      </a:endParaRPr>
                    </a:p>
                    <a:p>
                      <a:pPr marL="0" algn="ctr" defTabSz="685800" rtl="0" eaLnBrk="1" fontAlgn="b" latinLnBrk="0" hangingPunct="1"/>
                      <a:r>
                        <a:rPr lang="is-IS" sz="800" b="1" i="1" kern="1200" dirty="0" smtClean="0">
                          <a:solidFill>
                            <a:schemeClr val="tx1">
                              <a:lumMod val="75000"/>
                              <a:lumOff val="25000"/>
                            </a:schemeClr>
                          </a:solidFill>
                          <a:effectLst/>
                          <a:latin typeface="Open Sans Semibold" charset="0"/>
                          <a:ea typeface="Open Sans Semibold" charset="0"/>
                          <a:cs typeface="Open Sans Semibold" charset="0"/>
                        </a:rPr>
                        <a:t>2020</a:t>
                      </a:r>
                      <a:endParaRPr lang="is-IS" sz="800" b="1" i="1" kern="1200" dirty="0">
                        <a:solidFill>
                          <a:schemeClr val="tx1">
                            <a:lumMod val="75000"/>
                            <a:lumOff val="25000"/>
                          </a:schemeClr>
                        </a:solidFill>
                        <a:effectLst/>
                        <a:latin typeface="Open Sans Semibold" charset="0"/>
                        <a:ea typeface="Open Sans Semibold" charset="0"/>
                        <a:cs typeface="Open Sans Semibold" charset="0"/>
                      </a:endParaRPr>
                    </a:p>
                  </a:txBody>
                  <a:tcPr marL="8440" marR="8440" marT="844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noFill/>
                  </a:tcPr>
                </a:tc>
                <a:tc hMerge="1">
                  <a:txBody>
                    <a:bodyPr/>
                    <a:lstStyle/>
                    <a:p>
                      <a:endParaRPr lang="es-ES_tradnl"/>
                    </a:p>
                  </a:txBody>
                  <a:tcPr/>
                </a:tc>
              </a:tr>
              <a:tr h="148856">
                <a:tc>
                  <a:txBody>
                    <a:bodyPr/>
                    <a:lstStyle/>
                    <a:p>
                      <a:pPr marL="180000" algn="l" defTabSz="685800" rtl="0" eaLnBrk="1" fontAlgn="b" latinLnBrk="0" hangingPunct="1"/>
                      <a:r>
                        <a:rPr lang="es-ES_tradnl" sz="800" b="1" i="1" kern="1200" dirty="0" smtClean="0">
                          <a:solidFill>
                            <a:schemeClr val="bg1"/>
                          </a:solidFill>
                          <a:effectLst/>
                          <a:latin typeface="Open Sans" charset="0"/>
                          <a:ea typeface="+mn-ea"/>
                          <a:cs typeface="+mn-cs"/>
                        </a:rPr>
                        <a:t>Indicadores</a:t>
                      </a:r>
                      <a:endParaRPr lang="es-ES_tradnl" sz="800" b="1" i="1" kern="1200" dirty="0">
                        <a:solidFill>
                          <a:schemeClr val="bg1"/>
                        </a:solidFill>
                        <a:effectLst/>
                        <a:latin typeface="Open Sans" charset="0"/>
                        <a:ea typeface="+mn-ea"/>
                        <a:cs typeface="+mn-cs"/>
                      </a:endParaRPr>
                    </a:p>
                  </a:txBody>
                  <a:tcPr marL="8440" marR="8440" marT="844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rgbClr val="FFCC3C"/>
                    </a:solidFill>
                  </a:tcPr>
                </a:tc>
                <a:tc>
                  <a:txBody>
                    <a:bodyPr/>
                    <a:lstStyle/>
                    <a:p>
                      <a:pPr marL="0" algn="ctr" defTabSz="685800" rtl="0" eaLnBrk="1" fontAlgn="b" latinLnBrk="0" hangingPunct="1"/>
                      <a:r>
                        <a:rPr lang="es-ES_tradnl" sz="800" b="1" i="1" kern="1200" dirty="0">
                          <a:solidFill>
                            <a:srgbClr val="FFFFFF"/>
                          </a:solidFill>
                          <a:effectLst/>
                          <a:latin typeface="Open Sans" charset="0"/>
                          <a:ea typeface="Open Sans" charset="0"/>
                          <a:cs typeface="Open Sans" charset="0"/>
                        </a:rPr>
                        <a:t>Período</a:t>
                      </a:r>
                    </a:p>
                  </a:txBody>
                  <a:tcPr marL="8440" marR="8440" marT="844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rgbClr val="FFCC3C"/>
                    </a:solidFill>
                  </a:tcPr>
                </a:tc>
                <a:tc>
                  <a:txBody>
                    <a:bodyPr/>
                    <a:lstStyle/>
                    <a:p>
                      <a:pPr marL="0" algn="ctr" defTabSz="685800" rtl="0" eaLnBrk="1" fontAlgn="b" latinLnBrk="0" hangingPunct="1"/>
                      <a:r>
                        <a:rPr lang="es-ES_tradnl" sz="800" b="1" i="1" kern="1200" dirty="0" smtClean="0">
                          <a:solidFill>
                            <a:srgbClr val="FFFFFF"/>
                          </a:solidFill>
                          <a:effectLst/>
                          <a:latin typeface="Open Sans" charset="0"/>
                          <a:ea typeface="Open Sans" charset="0"/>
                          <a:cs typeface="Open Sans" charset="0"/>
                        </a:rPr>
                        <a:t>Dato  </a:t>
                      </a:r>
                      <a:endParaRPr lang="es-ES_tradnl" sz="800" b="1" i="1" kern="1200" dirty="0">
                        <a:solidFill>
                          <a:srgbClr val="FFFFFF"/>
                        </a:solidFill>
                        <a:effectLst/>
                        <a:latin typeface="Open Sans" charset="0"/>
                        <a:ea typeface="Open Sans" charset="0"/>
                        <a:cs typeface="Open Sans" charset="0"/>
                      </a:endParaRPr>
                    </a:p>
                  </a:txBody>
                  <a:tcPr marL="8440" marR="8440" marT="844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rgbClr val="FFCC3C"/>
                    </a:solidFill>
                  </a:tcPr>
                </a:tc>
                <a:tc>
                  <a:txBody>
                    <a:bodyPr/>
                    <a:lstStyle/>
                    <a:p>
                      <a:pPr marL="0" algn="ctr" defTabSz="685800" rtl="0" eaLnBrk="1" fontAlgn="b" latinLnBrk="0" hangingPunct="1"/>
                      <a:r>
                        <a:rPr lang="es-ES_tradnl" sz="800" b="1" i="1" kern="1200" dirty="0" smtClean="0">
                          <a:solidFill>
                            <a:srgbClr val="FFFFFF"/>
                          </a:solidFill>
                          <a:effectLst/>
                          <a:latin typeface="Open Sans" charset="0"/>
                          <a:ea typeface="Open Sans" charset="0"/>
                          <a:cs typeface="Open Sans" charset="0"/>
                        </a:rPr>
                        <a:t>Valencia</a:t>
                      </a:r>
                      <a:endParaRPr lang="es-ES_tradnl" sz="800" b="1" i="1" kern="1200" dirty="0">
                        <a:solidFill>
                          <a:srgbClr val="FFFFFF"/>
                        </a:solidFill>
                        <a:effectLst/>
                        <a:latin typeface="Open Sans" charset="0"/>
                        <a:ea typeface="Open Sans" charset="0"/>
                        <a:cs typeface="Open Sans" charset="0"/>
                      </a:endParaRPr>
                    </a:p>
                  </a:txBody>
                  <a:tcPr marL="8440" marR="8440" marT="844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rgbClr val="FFCC3C"/>
                    </a:solidFill>
                  </a:tcPr>
                </a:tc>
                <a:tc>
                  <a:txBody>
                    <a:bodyPr/>
                    <a:lstStyle/>
                    <a:p>
                      <a:pPr marL="0" algn="ctr" defTabSz="685800" rtl="0" eaLnBrk="1" fontAlgn="b" latinLnBrk="0" hangingPunct="1"/>
                      <a:r>
                        <a:rPr lang="es-ES_tradnl" sz="800" b="1" i="1" kern="1200" dirty="0">
                          <a:solidFill>
                            <a:srgbClr val="FFFFFF"/>
                          </a:solidFill>
                          <a:effectLst/>
                          <a:latin typeface="Open Sans" charset="0"/>
                          <a:ea typeface="Open Sans" charset="0"/>
                          <a:cs typeface="Open Sans" charset="0"/>
                        </a:rPr>
                        <a:t>España</a:t>
                      </a:r>
                    </a:p>
                  </a:txBody>
                  <a:tcPr marL="8440" marR="8440" marT="844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rgbClr val="FFCC3C"/>
                    </a:solidFill>
                  </a:tcPr>
                </a:tc>
                <a:tc>
                  <a:txBody>
                    <a:bodyPr/>
                    <a:lstStyle/>
                    <a:p>
                      <a:pPr marL="0" algn="ctr" defTabSz="685800" rtl="0" eaLnBrk="1" fontAlgn="b" latinLnBrk="0" hangingPunct="1"/>
                      <a:r>
                        <a:rPr lang="es-ES_tradnl" sz="800" b="1" i="1" kern="1200" dirty="0" smtClean="0">
                          <a:solidFill>
                            <a:srgbClr val="FFFFFF"/>
                          </a:solidFill>
                          <a:effectLst/>
                          <a:latin typeface="Open Sans" charset="0"/>
                          <a:ea typeface="Open Sans" charset="0"/>
                          <a:cs typeface="Open Sans" charset="0"/>
                        </a:rPr>
                        <a:t>Valencia</a:t>
                      </a:r>
                      <a:endParaRPr lang="es-ES_tradnl" sz="800" b="1" i="1" kern="1200" dirty="0">
                        <a:solidFill>
                          <a:srgbClr val="FFFFFF"/>
                        </a:solidFill>
                        <a:effectLst/>
                        <a:latin typeface="Open Sans" charset="0"/>
                        <a:ea typeface="Open Sans" charset="0"/>
                        <a:cs typeface="Open Sans" charset="0"/>
                      </a:endParaRPr>
                    </a:p>
                  </a:txBody>
                  <a:tcPr marL="8440" marR="8440" marT="844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rgbClr val="FFCC3C"/>
                    </a:solidFill>
                  </a:tcPr>
                </a:tc>
                <a:tc>
                  <a:txBody>
                    <a:bodyPr/>
                    <a:lstStyle/>
                    <a:p>
                      <a:pPr marL="0" algn="ctr" defTabSz="685800" rtl="0" eaLnBrk="1" fontAlgn="b" latinLnBrk="0" hangingPunct="1"/>
                      <a:r>
                        <a:rPr lang="es-ES_tradnl" sz="800" b="1" i="1" kern="1200" dirty="0">
                          <a:solidFill>
                            <a:srgbClr val="FFFFFF"/>
                          </a:solidFill>
                          <a:effectLst/>
                          <a:latin typeface="Open Sans" charset="0"/>
                          <a:ea typeface="Open Sans" charset="0"/>
                          <a:cs typeface="Open Sans" charset="0"/>
                        </a:rPr>
                        <a:t>España</a:t>
                      </a:r>
                    </a:p>
                  </a:txBody>
                  <a:tcPr marL="8440" marR="8440" marT="844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rgbClr val="FFCC3C"/>
                    </a:solidFill>
                  </a:tcPr>
                </a:tc>
              </a:tr>
              <a:tr h="127126">
                <a:tc>
                  <a:txBody>
                    <a:bodyPr/>
                    <a:lstStyle/>
                    <a:p>
                      <a:pPr marL="180000" algn="l" defTabSz="685800" rtl="0" eaLnBrk="1" fontAlgn="b" latinLnBrk="0" hangingPunct="1"/>
                      <a:r>
                        <a:rPr lang="es-ES_tradnl" sz="700" kern="1200" dirty="0">
                          <a:solidFill>
                            <a:schemeClr val="tx1">
                              <a:lumMod val="95000"/>
                              <a:lumOff val="5000"/>
                            </a:schemeClr>
                          </a:solidFill>
                          <a:effectLst/>
                          <a:latin typeface="Open Sans Light" charset="0"/>
                          <a:ea typeface="+mn-ea"/>
                          <a:cs typeface="+mn-cs"/>
                        </a:rPr>
                        <a:t>Empresas creadas</a:t>
                      </a:r>
                    </a:p>
                  </a:txBody>
                  <a:tcPr marL="8440" marR="8440" marT="8440" marB="0" anchor="ctr">
                    <a:lnL w="3175" cap="flat" cmpd="sng" algn="ctr">
                      <a:no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_tradnl" sz="700" kern="1200" baseline="0" dirty="0" smtClean="0">
                          <a:solidFill>
                            <a:schemeClr val="tx1">
                              <a:lumMod val="95000"/>
                              <a:lumOff val="5000"/>
                            </a:schemeClr>
                          </a:solidFill>
                          <a:effectLst/>
                          <a:latin typeface="Open Sans Light" charset="0"/>
                          <a:ea typeface="+mn-ea"/>
                          <a:cs typeface="+mn-cs"/>
                        </a:rPr>
                        <a:t>Septiembre 20</a:t>
                      </a:r>
                      <a:endParaRPr lang="es-ES_tradnl"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378</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3,8</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marR="0" indent="0" algn="ctr" defTabSz="685800" rtl="0" eaLnBrk="1" fontAlgn="b" latinLnBrk="0" hangingPunct="1">
                        <a:lnSpc>
                          <a:spcPct val="100000"/>
                        </a:lnSpc>
                        <a:spcBef>
                          <a:spcPts val="0"/>
                        </a:spcBef>
                        <a:spcAft>
                          <a:spcPts val="0"/>
                        </a:spcAft>
                        <a:buClrTx/>
                        <a:buSzTx/>
                        <a:buFontTx/>
                        <a:buNone/>
                        <a:tabLst/>
                        <a:defRPr/>
                      </a:pPr>
                      <a:r>
                        <a:rPr lang="es-ES" sz="700" kern="1200" dirty="0" smtClean="0">
                          <a:solidFill>
                            <a:schemeClr val="tx1">
                              <a:lumMod val="95000"/>
                              <a:lumOff val="5000"/>
                            </a:schemeClr>
                          </a:solidFill>
                          <a:effectLst/>
                          <a:latin typeface="Open Sans Light" charset="0"/>
                          <a:ea typeface="+mn-ea"/>
                          <a:cs typeface="+mn-cs"/>
                        </a:rPr>
                        <a:t>14,0</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-18,4</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-23,4</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r>
              <a:tr h="127126">
                <a:tc>
                  <a:txBody>
                    <a:bodyPr/>
                    <a:lstStyle/>
                    <a:p>
                      <a:pPr marL="180000" algn="l" defTabSz="685800" rtl="0" eaLnBrk="1" fontAlgn="b" latinLnBrk="0" hangingPunct="1"/>
                      <a:r>
                        <a:rPr lang="es-ES_tradnl" sz="700" kern="1200" dirty="0">
                          <a:solidFill>
                            <a:schemeClr val="tx1">
                              <a:lumMod val="95000"/>
                              <a:lumOff val="5000"/>
                            </a:schemeClr>
                          </a:solidFill>
                          <a:effectLst/>
                          <a:latin typeface="Open Sans Light" charset="0"/>
                          <a:ea typeface="+mn-ea"/>
                          <a:cs typeface="+mn-cs"/>
                        </a:rPr>
                        <a:t>Empresas inscritas Seguridad Social</a:t>
                      </a:r>
                    </a:p>
                  </a:txBody>
                  <a:tcPr marL="8440" marR="8440" marT="8440" marB="0" anchor="ctr">
                    <a:lnL w="3175" cap="flat" cmpd="sng" algn="ctr">
                      <a:no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noFill/>
                  </a:tcPr>
                </a:tc>
                <a:tc>
                  <a:txBody>
                    <a:bodyPr/>
                    <a:lstStyle/>
                    <a:p>
                      <a:pPr marL="0" algn="ctr" defTabSz="685800" rtl="0" eaLnBrk="1" fontAlgn="b" latinLnBrk="0" hangingPunct="1"/>
                      <a:r>
                        <a:rPr lang="es-ES_tradnl" sz="700" kern="1200" dirty="0" smtClean="0">
                          <a:solidFill>
                            <a:schemeClr val="tx1">
                              <a:lumMod val="95000"/>
                              <a:lumOff val="5000"/>
                            </a:schemeClr>
                          </a:solidFill>
                          <a:effectLst/>
                          <a:latin typeface="Open Sans Light" charset="0"/>
                          <a:ea typeface="+mn-ea"/>
                          <a:cs typeface="+mn-cs"/>
                        </a:rPr>
                        <a:t>Octubre 20</a:t>
                      </a:r>
                      <a:endParaRPr lang="es-ES_tradnl"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73.357</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noFill/>
                  </a:tcPr>
                </a:tc>
                <a:tc>
                  <a:txBody>
                    <a:bodyPr/>
                    <a:lstStyle/>
                    <a:p>
                      <a:pPr marL="0" marR="0" indent="0" algn="ctr" defTabSz="685800" rtl="0" eaLnBrk="1" fontAlgn="b" latinLnBrk="0" hangingPunct="1">
                        <a:lnSpc>
                          <a:spcPct val="100000"/>
                        </a:lnSpc>
                        <a:spcBef>
                          <a:spcPts val="0"/>
                        </a:spcBef>
                        <a:spcAft>
                          <a:spcPts val="0"/>
                        </a:spcAft>
                        <a:buClrTx/>
                        <a:buSzTx/>
                        <a:buFontTx/>
                        <a:buNone/>
                        <a:tabLst/>
                        <a:defRPr/>
                      </a:pPr>
                      <a:r>
                        <a:rPr lang="es-ES" sz="700" kern="1200" dirty="0" smtClean="0">
                          <a:solidFill>
                            <a:schemeClr val="tx1">
                              <a:lumMod val="95000"/>
                              <a:lumOff val="5000"/>
                            </a:schemeClr>
                          </a:solidFill>
                          <a:effectLst/>
                          <a:latin typeface="Open Sans Light" charset="0"/>
                          <a:ea typeface="+mn-ea"/>
                          <a:cs typeface="+mn-cs"/>
                        </a:rPr>
                        <a:t>-1,3</a:t>
                      </a: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-2,5</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noFill/>
                  </a:tcPr>
                </a:tc>
              </a:tr>
              <a:tr h="127126">
                <a:tc>
                  <a:txBody>
                    <a:bodyPr/>
                    <a:lstStyle/>
                    <a:p>
                      <a:pPr marL="180000" algn="l" defTabSz="685800" rtl="0" eaLnBrk="1" fontAlgn="b" latinLnBrk="0" hangingPunct="1"/>
                      <a:r>
                        <a:rPr lang="es-ES_tradnl" sz="700" b="1" i="1" kern="1200" dirty="0" smtClean="0">
                          <a:solidFill>
                            <a:schemeClr val="tx1">
                              <a:lumMod val="95000"/>
                              <a:lumOff val="5000"/>
                            </a:schemeClr>
                          </a:solidFill>
                          <a:effectLst/>
                          <a:latin typeface="Open Sans" charset="0"/>
                          <a:ea typeface="+mn-ea"/>
                          <a:cs typeface="+mn-cs"/>
                        </a:rPr>
                        <a:t>Consumo e inversión</a:t>
                      </a:r>
                      <a:endParaRPr lang="es-ES_tradnl" sz="700" b="1" i="1" kern="1200" dirty="0">
                        <a:solidFill>
                          <a:schemeClr val="tx1">
                            <a:lumMod val="95000"/>
                            <a:lumOff val="5000"/>
                          </a:schemeClr>
                        </a:solidFill>
                        <a:effectLst/>
                        <a:latin typeface="Open Sans" charset="0"/>
                        <a:ea typeface="+mn-ea"/>
                        <a:cs typeface="+mn-cs"/>
                      </a:endParaRP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685800" rtl="0" eaLnBrk="1" fontAlgn="b" latinLnBrk="0" hangingPunct="1"/>
                      <a:r>
                        <a:rPr lang="sk-SK" sz="700" kern="1200" dirty="0">
                          <a:solidFill>
                            <a:schemeClr val="tx1">
                              <a:lumMod val="95000"/>
                              <a:lumOff val="5000"/>
                            </a:schemeClr>
                          </a:solidFill>
                          <a:effectLst/>
                          <a:latin typeface="Open Sans Light" charset="0"/>
                          <a:ea typeface="+mn-ea"/>
                          <a:cs typeface="+mn-cs"/>
                        </a:rPr>
                        <a:t> </a:t>
                      </a: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685800" rtl="0" eaLnBrk="1" fontAlgn="b" latinLnBrk="0" hangingPunct="1"/>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685800" rtl="0" eaLnBrk="1" fontAlgn="b" latinLnBrk="0" hangingPunct="1"/>
                      <a:r>
                        <a:rPr lang="sk-SK" sz="700" kern="1200">
                          <a:solidFill>
                            <a:schemeClr val="tx1">
                              <a:lumMod val="95000"/>
                              <a:lumOff val="5000"/>
                            </a:schemeClr>
                          </a:solidFill>
                          <a:effectLst/>
                          <a:latin typeface="Open Sans Light" charset="0"/>
                          <a:ea typeface="+mn-ea"/>
                          <a:cs typeface="+mn-cs"/>
                        </a:rPr>
                        <a:t> </a:t>
                      </a: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685800" rtl="0" eaLnBrk="1" fontAlgn="b" latinLnBrk="0" hangingPunct="1"/>
                      <a:r>
                        <a:rPr lang="sk-SK" sz="700" kern="1200" dirty="0">
                          <a:solidFill>
                            <a:schemeClr val="tx1">
                              <a:lumMod val="95000"/>
                              <a:lumOff val="5000"/>
                            </a:schemeClr>
                          </a:solidFill>
                          <a:effectLst/>
                          <a:latin typeface="Open Sans Light" charset="0"/>
                          <a:ea typeface="+mn-ea"/>
                          <a:cs typeface="+mn-cs"/>
                        </a:rPr>
                        <a:t> </a:t>
                      </a: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685800" rtl="0" eaLnBrk="1" fontAlgn="b" latinLnBrk="0" hangingPunct="1"/>
                      <a:r>
                        <a:rPr lang="sk-SK" sz="700" kern="1200" dirty="0">
                          <a:solidFill>
                            <a:schemeClr val="tx1">
                              <a:lumMod val="95000"/>
                              <a:lumOff val="5000"/>
                            </a:schemeClr>
                          </a:solidFill>
                          <a:effectLst/>
                          <a:latin typeface="Open Sans Light" charset="0"/>
                          <a:ea typeface="+mn-ea"/>
                          <a:cs typeface="+mn-cs"/>
                        </a:rPr>
                        <a:t> </a:t>
                      </a: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685800" rtl="0" eaLnBrk="1" fontAlgn="b" latinLnBrk="0" hangingPunct="1"/>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r h="127126">
                <a:tc>
                  <a:txBody>
                    <a:bodyPr/>
                    <a:lstStyle/>
                    <a:p>
                      <a:pPr marL="180000" algn="l" defTabSz="685800" rtl="0" eaLnBrk="1" fontAlgn="b" latinLnBrk="0" hangingPunct="1"/>
                      <a:r>
                        <a:rPr lang="es-ES_tradnl" sz="700" kern="1200" dirty="0">
                          <a:solidFill>
                            <a:schemeClr val="tx1">
                              <a:lumMod val="95000"/>
                              <a:lumOff val="5000"/>
                            </a:schemeClr>
                          </a:solidFill>
                          <a:effectLst/>
                          <a:latin typeface="Open Sans Light" charset="0"/>
                          <a:ea typeface="+mn-ea"/>
                          <a:cs typeface="+mn-cs"/>
                        </a:rPr>
                        <a:t>Matriculación turismos</a:t>
                      </a:r>
                    </a:p>
                  </a:txBody>
                  <a:tcPr marL="8440" marR="8440" marT="8440" marB="0" anchor="ctr">
                    <a:lnL w="3175" cap="flat" cmpd="sng" algn="ctr">
                      <a:no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_tradnl" sz="700" kern="1200" baseline="0" dirty="0" smtClean="0">
                          <a:solidFill>
                            <a:schemeClr val="tx1">
                              <a:lumMod val="95000"/>
                              <a:lumOff val="5000"/>
                            </a:schemeClr>
                          </a:solidFill>
                          <a:effectLst/>
                          <a:latin typeface="Open Sans Light" charset="0"/>
                          <a:ea typeface="+mn-ea"/>
                          <a:cs typeface="+mn-cs"/>
                        </a:rPr>
                        <a:t>Septiembre 20</a:t>
                      </a:r>
                      <a:endParaRPr lang="es-ES_tradnl"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3.407</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-13,7</a:t>
                      </a: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-31,7</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-35,7</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-38,0</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r>
              <a:tr h="127126">
                <a:tc>
                  <a:txBody>
                    <a:bodyPr/>
                    <a:lstStyle/>
                    <a:p>
                      <a:pPr marL="180000" algn="l" defTabSz="685800" rtl="0" eaLnBrk="1" fontAlgn="b" latinLnBrk="0" hangingPunct="1"/>
                      <a:r>
                        <a:rPr lang="es-ES_tradnl" sz="700" kern="1200" dirty="0">
                          <a:solidFill>
                            <a:schemeClr val="tx1">
                              <a:lumMod val="95000"/>
                              <a:lumOff val="5000"/>
                            </a:schemeClr>
                          </a:solidFill>
                          <a:effectLst/>
                          <a:latin typeface="Open Sans Light" charset="0"/>
                          <a:ea typeface="+mn-ea"/>
                          <a:cs typeface="+mn-cs"/>
                        </a:rPr>
                        <a:t>Consumo energía eléctrica uso </a:t>
                      </a:r>
                      <a:r>
                        <a:rPr lang="es-ES_tradnl" sz="700" kern="1200" dirty="0" smtClean="0">
                          <a:solidFill>
                            <a:schemeClr val="tx1">
                              <a:lumMod val="95000"/>
                              <a:lumOff val="5000"/>
                            </a:schemeClr>
                          </a:solidFill>
                          <a:effectLst/>
                          <a:latin typeface="Open Sans Light" charset="0"/>
                          <a:ea typeface="+mn-ea"/>
                          <a:cs typeface="+mn-cs"/>
                        </a:rPr>
                        <a:t>doméstico</a:t>
                      </a:r>
                      <a:r>
                        <a:rPr lang="es-ES_tradnl" sz="600" kern="1200" dirty="0" smtClean="0">
                          <a:solidFill>
                            <a:schemeClr val="tx1">
                              <a:lumMod val="95000"/>
                              <a:lumOff val="5000"/>
                            </a:schemeClr>
                          </a:solidFill>
                          <a:effectLst/>
                          <a:latin typeface="Open Sans Light" charset="0"/>
                          <a:ea typeface="+mn-ea"/>
                          <a:cs typeface="+mn-cs"/>
                        </a:rPr>
                        <a:t> (millones </a:t>
                      </a:r>
                      <a:r>
                        <a:rPr lang="es-ES_tradnl" sz="600" kern="1200" dirty="0" err="1" smtClean="0">
                          <a:solidFill>
                            <a:schemeClr val="tx1">
                              <a:lumMod val="95000"/>
                              <a:lumOff val="5000"/>
                            </a:schemeClr>
                          </a:solidFill>
                          <a:effectLst/>
                          <a:latin typeface="Open Sans Light" charset="0"/>
                          <a:ea typeface="+mn-ea"/>
                          <a:cs typeface="+mn-cs"/>
                        </a:rPr>
                        <a:t>Kw</a:t>
                      </a:r>
                      <a:r>
                        <a:rPr lang="es-ES_tradnl" sz="600" kern="1200" dirty="0" smtClean="0">
                          <a:solidFill>
                            <a:schemeClr val="tx1">
                              <a:lumMod val="95000"/>
                              <a:lumOff val="5000"/>
                            </a:schemeClr>
                          </a:solidFill>
                          <a:effectLst/>
                          <a:latin typeface="Open Sans Light" charset="0"/>
                          <a:ea typeface="+mn-ea"/>
                          <a:cs typeface="+mn-cs"/>
                        </a:rPr>
                        <a:t>)</a:t>
                      </a:r>
                      <a:endParaRPr lang="es-ES_tradnl"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no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_tradnl" sz="700" kern="1200" baseline="0" dirty="0" smtClean="0">
                          <a:solidFill>
                            <a:schemeClr val="tx1">
                              <a:lumMod val="95000"/>
                              <a:lumOff val="5000"/>
                            </a:schemeClr>
                          </a:solidFill>
                          <a:effectLst/>
                          <a:latin typeface="Open Sans Light" charset="0"/>
                          <a:ea typeface="+mn-ea"/>
                          <a:cs typeface="+mn-cs"/>
                        </a:rPr>
                        <a:t>Octubre 20</a:t>
                      </a:r>
                      <a:endParaRPr lang="es-ES_tradnl"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241,3</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0,5</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marR="0" indent="0" algn="ctr" defTabSz="685800" rtl="0" eaLnBrk="1" fontAlgn="b" latinLnBrk="0" hangingPunct="1">
                        <a:lnSpc>
                          <a:spcPct val="100000"/>
                        </a:lnSpc>
                        <a:spcBef>
                          <a:spcPts val="0"/>
                        </a:spcBef>
                        <a:spcAft>
                          <a:spcPts val="0"/>
                        </a:spcAft>
                        <a:buClrTx/>
                        <a:buSzTx/>
                        <a:buFontTx/>
                        <a:buNone/>
                        <a:tabLst/>
                        <a:defRPr/>
                      </a:pPr>
                      <a:r>
                        <a:rPr lang="sk-SK" sz="700" kern="1200" dirty="0">
                          <a:solidFill>
                            <a:schemeClr val="tx1">
                              <a:lumMod val="95000"/>
                              <a:lumOff val="5000"/>
                            </a:schemeClr>
                          </a:solidFill>
                          <a:effectLst/>
                          <a:latin typeface="Open Sans Light" charset="0"/>
                          <a:ea typeface="+mn-ea"/>
                          <a:cs typeface="+mn-cs"/>
                        </a:rPr>
                        <a:t> </a:t>
                      </a:r>
                      <a:r>
                        <a:rPr lang="es-ES" sz="700" kern="1200" dirty="0" err="1" smtClean="0">
                          <a:solidFill>
                            <a:schemeClr val="tx1">
                              <a:lumMod val="95000"/>
                              <a:lumOff val="5000"/>
                            </a:schemeClr>
                          </a:solidFill>
                          <a:effectLst/>
                          <a:latin typeface="Open Sans Light" charset="0"/>
                          <a:ea typeface="+mn-ea"/>
                          <a:cs typeface="+mn-cs"/>
                        </a:rPr>
                        <a:t>n.d</a:t>
                      </a:r>
                      <a:r>
                        <a:rPr lang="es-ES" sz="700" kern="1200" dirty="0" smtClean="0">
                          <a:solidFill>
                            <a:schemeClr val="tx1">
                              <a:lumMod val="95000"/>
                              <a:lumOff val="5000"/>
                            </a:schemeClr>
                          </a:solidFill>
                          <a:effectLst/>
                          <a:latin typeface="Open Sans Light" charset="0"/>
                          <a:ea typeface="+mn-ea"/>
                          <a:cs typeface="+mn-cs"/>
                        </a:rPr>
                        <a:t>.</a:t>
                      </a:r>
                      <a:endParaRPr lang="sk-SK" sz="700" kern="1200" dirty="0" smtClean="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2,5</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marR="0" indent="0" algn="ctr" defTabSz="685800" rtl="0" eaLnBrk="1" fontAlgn="b" latinLnBrk="0" hangingPunct="1">
                        <a:lnSpc>
                          <a:spcPct val="100000"/>
                        </a:lnSpc>
                        <a:spcBef>
                          <a:spcPts val="0"/>
                        </a:spcBef>
                        <a:spcAft>
                          <a:spcPts val="0"/>
                        </a:spcAft>
                        <a:buClrTx/>
                        <a:buSzTx/>
                        <a:buFontTx/>
                        <a:buNone/>
                        <a:tabLst/>
                        <a:defRPr/>
                      </a:pPr>
                      <a:r>
                        <a:rPr lang="es-ES" sz="700" kern="1200" dirty="0" err="1" smtClean="0">
                          <a:solidFill>
                            <a:schemeClr val="tx1">
                              <a:lumMod val="95000"/>
                              <a:lumOff val="5000"/>
                            </a:schemeClr>
                          </a:solidFill>
                          <a:effectLst/>
                          <a:latin typeface="Open Sans Light" charset="0"/>
                          <a:ea typeface="+mn-ea"/>
                          <a:cs typeface="+mn-cs"/>
                        </a:rPr>
                        <a:t>n.d</a:t>
                      </a:r>
                      <a:r>
                        <a:rPr lang="es-ES" sz="700" kern="1200" dirty="0" smtClean="0">
                          <a:solidFill>
                            <a:schemeClr val="tx1">
                              <a:lumMod val="95000"/>
                              <a:lumOff val="5000"/>
                            </a:schemeClr>
                          </a:solidFill>
                          <a:effectLst/>
                          <a:latin typeface="Open Sans Light" charset="0"/>
                          <a:ea typeface="+mn-ea"/>
                          <a:cs typeface="+mn-cs"/>
                        </a:rPr>
                        <a:t>.</a:t>
                      </a:r>
                      <a:endParaRPr lang="sk-SK" sz="700" kern="1200" dirty="0" smtClean="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r>
              <a:tr h="127126">
                <a:tc>
                  <a:txBody>
                    <a:bodyPr/>
                    <a:lstStyle/>
                    <a:p>
                      <a:pPr marL="180000" algn="l" defTabSz="685800" rtl="0" eaLnBrk="1" fontAlgn="b" latinLnBrk="0" hangingPunct="1"/>
                      <a:r>
                        <a:rPr lang="es-ES_tradnl" sz="700" kern="1200" dirty="0">
                          <a:solidFill>
                            <a:schemeClr val="tx1">
                              <a:lumMod val="95000"/>
                              <a:lumOff val="5000"/>
                            </a:schemeClr>
                          </a:solidFill>
                          <a:effectLst/>
                          <a:latin typeface="Open Sans Light" charset="0"/>
                          <a:ea typeface="+mn-ea"/>
                          <a:cs typeface="+mn-cs"/>
                        </a:rPr>
                        <a:t>Importaciones de bienes de </a:t>
                      </a:r>
                      <a:r>
                        <a:rPr lang="es-ES_tradnl" sz="700" kern="1200" dirty="0" smtClean="0">
                          <a:solidFill>
                            <a:schemeClr val="tx1">
                              <a:lumMod val="95000"/>
                              <a:lumOff val="5000"/>
                            </a:schemeClr>
                          </a:solidFill>
                          <a:effectLst/>
                          <a:latin typeface="Open Sans Light" charset="0"/>
                          <a:ea typeface="+mn-ea"/>
                          <a:cs typeface="+mn-cs"/>
                        </a:rPr>
                        <a:t>consumo (miles</a:t>
                      </a:r>
                      <a:r>
                        <a:rPr lang="es-ES_tradnl" sz="700" kern="1200" baseline="0" dirty="0" smtClean="0">
                          <a:solidFill>
                            <a:schemeClr val="tx1">
                              <a:lumMod val="95000"/>
                              <a:lumOff val="5000"/>
                            </a:schemeClr>
                          </a:solidFill>
                          <a:effectLst/>
                          <a:latin typeface="Open Sans Light" charset="0"/>
                          <a:ea typeface="+mn-ea"/>
                          <a:cs typeface="+mn-cs"/>
                        </a:rPr>
                        <a:t> €)</a:t>
                      </a:r>
                      <a:endParaRPr lang="es-ES_tradnl"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no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_tradnl" sz="700" kern="1200" baseline="0" dirty="0" smtClean="0">
                          <a:solidFill>
                            <a:schemeClr val="tx1">
                              <a:lumMod val="95000"/>
                              <a:lumOff val="5000"/>
                            </a:schemeClr>
                          </a:solidFill>
                          <a:effectLst/>
                          <a:latin typeface="Open Sans Light" charset="0"/>
                          <a:ea typeface="+mn-ea"/>
                          <a:cs typeface="+mn-cs"/>
                        </a:rPr>
                        <a:t>Agosto 20 </a:t>
                      </a:r>
                      <a:endParaRPr lang="es-ES_tradnl"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362.011</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solidFill>
                          <a:effectLst/>
                          <a:latin typeface="Open Sans Light" charset="0"/>
                          <a:ea typeface="+mn-ea"/>
                          <a:cs typeface="+mn-cs"/>
                        </a:rPr>
                        <a:t>4,9</a:t>
                      </a:r>
                      <a:endParaRPr lang="sk-SK" sz="700" kern="1200" dirty="0">
                        <a:solidFill>
                          <a:schemeClr val="tx1"/>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solidFill>
                          <a:effectLst/>
                          <a:latin typeface="Open Sans Light" charset="0"/>
                          <a:ea typeface="+mn-ea"/>
                          <a:cs typeface="+mn-cs"/>
                        </a:rPr>
                        <a:t>-9,2</a:t>
                      </a:r>
                      <a:endParaRPr lang="sk-SK" sz="700" kern="1200" dirty="0">
                        <a:solidFill>
                          <a:schemeClr val="tx1"/>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-1,5</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-9,3</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r>
              <a:tr h="131147">
                <a:tc>
                  <a:txBody>
                    <a:bodyPr/>
                    <a:lstStyle/>
                    <a:p>
                      <a:pPr marL="180000" algn="l" defTabSz="685800" rtl="0" eaLnBrk="1" fontAlgn="b" latinLnBrk="0" hangingPunct="1"/>
                      <a:r>
                        <a:rPr lang="es-ES_tradnl" sz="700" kern="1200" dirty="0">
                          <a:solidFill>
                            <a:schemeClr val="tx1">
                              <a:lumMod val="95000"/>
                              <a:lumOff val="5000"/>
                            </a:schemeClr>
                          </a:solidFill>
                          <a:effectLst/>
                          <a:latin typeface="Open Sans Light" charset="0"/>
                          <a:ea typeface="+mn-ea"/>
                          <a:cs typeface="+mn-cs"/>
                        </a:rPr>
                        <a:t>Precios de </a:t>
                      </a:r>
                      <a:r>
                        <a:rPr lang="es-ES_tradnl" sz="700" kern="1200" dirty="0" smtClean="0">
                          <a:solidFill>
                            <a:schemeClr val="tx1">
                              <a:lumMod val="95000"/>
                              <a:lumOff val="5000"/>
                            </a:schemeClr>
                          </a:solidFill>
                          <a:effectLst/>
                          <a:latin typeface="Open Sans Light" charset="0"/>
                          <a:ea typeface="+mn-ea"/>
                          <a:cs typeface="+mn-cs"/>
                        </a:rPr>
                        <a:t>consumo (índice)*</a:t>
                      </a:r>
                      <a:endParaRPr lang="es-ES_tradnl"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no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_tradnl" sz="700" kern="1200" baseline="0" dirty="0" smtClean="0">
                          <a:solidFill>
                            <a:schemeClr val="tx1">
                              <a:lumMod val="95000"/>
                              <a:lumOff val="5000"/>
                            </a:schemeClr>
                          </a:solidFill>
                          <a:effectLst/>
                          <a:latin typeface="Open Sans Light" charset="0"/>
                          <a:ea typeface="+mn-ea"/>
                          <a:cs typeface="+mn-cs"/>
                        </a:rPr>
                        <a:t>Octubre 20 </a:t>
                      </a:r>
                      <a:endParaRPr lang="es-ES_tradnl"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marR="0" indent="0" algn="ctr" defTabSz="685800" rtl="0" eaLnBrk="1" fontAlgn="b" latinLnBrk="0" hangingPunct="1">
                        <a:lnSpc>
                          <a:spcPct val="100000"/>
                        </a:lnSpc>
                        <a:spcBef>
                          <a:spcPts val="0"/>
                        </a:spcBef>
                        <a:spcAft>
                          <a:spcPts val="0"/>
                        </a:spcAft>
                        <a:buClrTx/>
                        <a:buSzTx/>
                        <a:buFontTx/>
                        <a:buNone/>
                        <a:tabLst/>
                        <a:defRPr/>
                      </a:pPr>
                      <a:r>
                        <a:rPr lang="es-ES" sz="700" kern="1200" dirty="0" smtClean="0">
                          <a:solidFill>
                            <a:schemeClr val="tx1">
                              <a:lumMod val="95000"/>
                              <a:lumOff val="5000"/>
                            </a:schemeClr>
                          </a:solidFill>
                          <a:effectLst/>
                          <a:latin typeface="Open Sans Light" charset="0"/>
                          <a:ea typeface="+mn-ea"/>
                          <a:cs typeface="+mn-cs"/>
                        </a:rPr>
                        <a:t>-0,3</a:t>
                      </a:r>
                      <a:endParaRPr lang="sk-SK" sz="700" kern="1200" dirty="0" smtClean="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marR="0" indent="0" algn="ctr" defTabSz="685800" rtl="0" eaLnBrk="1" fontAlgn="b" latinLnBrk="0" hangingPunct="1">
                        <a:lnSpc>
                          <a:spcPct val="100000"/>
                        </a:lnSpc>
                        <a:spcBef>
                          <a:spcPts val="0"/>
                        </a:spcBef>
                        <a:spcAft>
                          <a:spcPts val="0"/>
                        </a:spcAft>
                        <a:buClrTx/>
                        <a:buSzTx/>
                        <a:buFontTx/>
                        <a:buNone/>
                        <a:tabLst/>
                        <a:defRPr/>
                      </a:pPr>
                      <a:r>
                        <a:rPr lang="es-ES" sz="700" kern="1200" dirty="0" smtClean="0">
                          <a:solidFill>
                            <a:schemeClr val="tx1">
                              <a:lumMod val="95000"/>
                              <a:lumOff val="5000"/>
                            </a:schemeClr>
                          </a:solidFill>
                          <a:effectLst/>
                          <a:latin typeface="Open Sans Light" charset="0"/>
                          <a:ea typeface="+mn-ea"/>
                          <a:cs typeface="+mn-cs"/>
                        </a:rPr>
                        <a:t>-0,4</a:t>
                      </a:r>
                      <a:endParaRPr lang="sk-SK" sz="700" kern="1200" dirty="0" smtClean="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-0,8</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marR="0" indent="0" algn="ctr" defTabSz="685800" rtl="0" eaLnBrk="1" fontAlgn="b" latinLnBrk="0" hangingPunct="1">
                        <a:lnSpc>
                          <a:spcPct val="100000"/>
                        </a:lnSpc>
                        <a:spcBef>
                          <a:spcPts val="0"/>
                        </a:spcBef>
                        <a:spcAft>
                          <a:spcPts val="0"/>
                        </a:spcAft>
                        <a:buClrTx/>
                        <a:buSzTx/>
                        <a:buFontTx/>
                        <a:buNone/>
                        <a:tabLst/>
                        <a:defRPr/>
                      </a:pPr>
                      <a:r>
                        <a:rPr lang="es-ES" sz="700" kern="1200" dirty="0" smtClean="0">
                          <a:solidFill>
                            <a:schemeClr val="tx1">
                              <a:lumMod val="95000"/>
                              <a:lumOff val="5000"/>
                            </a:schemeClr>
                          </a:solidFill>
                          <a:effectLst/>
                          <a:latin typeface="Open Sans Light" charset="0"/>
                          <a:ea typeface="+mn-ea"/>
                          <a:cs typeface="+mn-cs"/>
                        </a:rPr>
                        <a:t>-0,8</a:t>
                      </a:r>
                      <a:endParaRPr lang="sk-SK" sz="700" kern="1200" dirty="0" smtClean="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r>
              <a:tr h="127126">
                <a:tc>
                  <a:txBody>
                    <a:bodyPr/>
                    <a:lstStyle/>
                    <a:p>
                      <a:pPr marL="180000" algn="l" defTabSz="685800" rtl="0" eaLnBrk="1" fontAlgn="b" latinLnBrk="0" hangingPunct="1"/>
                      <a:r>
                        <a:rPr lang="es-ES_tradnl" sz="700" kern="1200" dirty="0">
                          <a:solidFill>
                            <a:schemeClr val="tx1">
                              <a:lumMod val="95000"/>
                              <a:lumOff val="5000"/>
                            </a:schemeClr>
                          </a:solidFill>
                          <a:effectLst/>
                          <a:latin typeface="Open Sans Light" charset="0"/>
                          <a:ea typeface="+mn-ea"/>
                          <a:cs typeface="+mn-cs"/>
                        </a:rPr>
                        <a:t>Importaciones de bienes de </a:t>
                      </a:r>
                      <a:r>
                        <a:rPr lang="es-ES_tradnl" sz="700" kern="1200" dirty="0" smtClean="0">
                          <a:solidFill>
                            <a:schemeClr val="tx1">
                              <a:lumMod val="95000"/>
                              <a:lumOff val="5000"/>
                            </a:schemeClr>
                          </a:solidFill>
                          <a:effectLst/>
                          <a:latin typeface="Open Sans Light" charset="0"/>
                          <a:ea typeface="+mn-ea"/>
                          <a:cs typeface="+mn-cs"/>
                        </a:rPr>
                        <a:t>equipo (miles €)</a:t>
                      </a:r>
                      <a:endParaRPr lang="es-ES_tradnl"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no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_tradnl" sz="700" kern="1200" dirty="0" smtClean="0">
                          <a:solidFill>
                            <a:schemeClr val="tx1">
                              <a:lumMod val="95000"/>
                              <a:lumOff val="5000"/>
                            </a:schemeClr>
                          </a:solidFill>
                          <a:effectLst/>
                          <a:latin typeface="Open Sans Light" charset="0"/>
                          <a:ea typeface="+mn-ea"/>
                          <a:cs typeface="+mn-cs"/>
                        </a:rPr>
                        <a:t>Agosto</a:t>
                      </a:r>
                      <a:r>
                        <a:rPr lang="es-ES_tradnl" sz="700" kern="1200" baseline="0" dirty="0" smtClean="0">
                          <a:solidFill>
                            <a:schemeClr val="tx1">
                              <a:lumMod val="95000"/>
                              <a:lumOff val="5000"/>
                            </a:schemeClr>
                          </a:solidFill>
                          <a:effectLst/>
                          <a:latin typeface="Open Sans Light" charset="0"/>
                          <a:ea typeface="+mn-ea"/>
                          <a:cs typeface="+mn-cs"/>
                        </a:rPr>
                        <a:t> 20</a:t>
                      </a:r>
                      <a:endParaRPr lang="es-ES_tradnl"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234.951</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2,1</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-8,6</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-3,7</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-14,3</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r>
              <a:tr h="127126">
                <a:tc>
                  <a:txBody>
                    <a:bodyPr/>
                    <a:lstStyle/>
                    <a:p>
                      <a:pPr marL="180000" algn="l" defTabSz="685800" rtl="0" eaLnBrk="1" fontAlgn="b" latinLnBrk="0" hangingPunct="1"/>
                      <a:r>
                        <a:rPr lang="es-ES_tradnl" sz="700" kern="1200" dirty="0">
                          <a:solidFill>
                            <a:schemeClr val="tx1">
                              <a:lumMod val="95000"/>
                              <a:lumOff val="5000"/>
                            </a:schemeClr>
                          </a:solidFill>
                          <a:effectLst/>
                          <a:latin typeface="Open Sans Light" charset="0"/>
                          <a:ea typeface="+mn-ea"/>
                          <a:cs typeface="+mn-cs"/>
                        </a:rPr>
                        <a:t>Matriculación camiones/furgonetas</a:t>
                      </a:r>
                    </a:p>
                  </a:txBody>
                  <a:tcPr marL="8440" marR="8440" marT="8440" marB="0" anchor="ctr">
                    <a:lnL w="3175" cap="flat" cmpd="sng" algn="ctr">
                      <a:no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noFill/>
                  </a:tcPr>
                </a:tc>
                <a:tc>
                  <a:txBody>
                    <a:bodyPr/>
                    <a:lstStyle/>
                    <a:p>
                      <a:pPr marL="0" algn="ctr" defTabSz="685800" rtl="0" eaLnBrk="1" fontAlgn="b" latinLnBrk="0" hangingPunct="1"/>
                      <a:r>
                        <a:rPr lang="es-ES_tradnl" sz="700" kern="1200" baseline="0" dirty="0" smtClean="0">
                          <a:solidFill>
                            <a:schemeClr val="tx1">
                              <a:lumMod val="95000"/>
                              <a:lumOff val="5000"/>
                            </a:schemeClr>
                          </a:solidFill>
                          <a:effectLst/>
                          <a:latin typeface="Open Sans Light" charset="0"/>
                          <a:ea typeface="+mn-ea"/>
                          <a:cs typeface="+mn-cs"/>
                        </a:rPr>
                        <a:t>Septiembre 20</a:t>
                      </a:r>
                      <a:endParaRPr lang="es-ES_tradnl"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547</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-8,1</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solidFill>
                          <a:effectLst/>
                          <a:latin typeface="Open Sans Light" charset="0"/>
                          <a:ea typeface="+mn-ea"/>
                          <a:cs typeface="+mn-cs"/>
                        </a:rPr>
                        <a:t>12,5</a:t>
                      </a:r>
                      <a:endParaRPr lang="sk-SK" sz="700" kern="1200" dirty="0">
                        <a:solidFill>
                          <a:schemeClr val="tx1"/>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-22,1</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-29,7</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noFill/>
                  </a:tcPr>
                </a:tc>
              </a:tr>
              <a:tr h="127126">
                <a:tc>
                  <a:txBody>
                    <a:bodyPr/>
                    <a:lstStyle/>
                    <a:p>
                      <a:pPr marL="180000" algn="l" defTabSz="685800" rtl="0" eaLnBrk="1" fontAlgn="b" latinLnBrk="0" hangingPunct="1"/>
                      <a:r>
                        <a:rPr lang="es-ES_tradnl" sz="700" b="1" i="1" kern="1200" dirty="0" smtClean="0">
                          <a:solidFill>
                            <a:schemeClr val="tx1">
                              <a:lumMod val="95000"/>
                              <a:lumOff val="5000"/>
                            </a:schemeClr>
                          </a:solidFill>
                          <a:effectLst/>
                          <a:latin typeface="Open Sans" charset="0"/>
                          <a:ea typeface="+mn-ea"/>
                          <a:cs typeface="+mn-cs"/>
                        </a:rPr>
                        <a:t>Comercio exterior</a:t>
                      </a:r>
                      <a:endParaRPr lang="es-ES_tradnl" sz="700" b="1" i="1" kern="1200" dirty="0">
                        <a:solidFill>
                          <a:schemeClr val="tx1">
                            <a:lumMod val="95000"/>
                            <a:lumOff val="5000"/>
                          </a:schemeClr>
                        </a:solidFill>
                        <a:effectLst/>
                        <a:latin typeface="Open Sans" charset="0"/>
                        <a:ea typeface="+mn-ea"/>
                        <a:cs typeface="+mn-cs"/>
                      </a:endParaRP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685800" rtl="0" eaLnBrk="1" fontAlgn="b" latinLnBrk="0" hangingPunct="1"/>
                      <a:r>
                        <a:rPr lang="sk-SK" sz="700" kern="1200" dirty="0">
                          <a:solidFill>
                            <a:schemeClr val="tx1">
                              <a:lumMod val="95000"/>
                              <a:lumOff val="5000"/>
                            </a:schemeClr>
                          </a:solidFill>
                          <a:effectLst/>
                          <a:latin typeface="Open Sans Light" charset="0"/>
                          <a:ea typeface="+mn-ea"/>
                          <a:cs typeface="+mn-cs"/>
                        </a:rPr>
                        <a:t> </a:t>
                      </a: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685800" rtl="0" eaLnBrk="1" fontAlgn="b" latinLnBrk="0" hangingPunct="1"/>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685800" rtl="0" eaLnBrk="1" fontAlgn="b" latinLnBrk="0" hangingPunct="1"/>
                      <a:endParaRPr lang="sk-SK" sz="700" kern="120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685800" rtl="0" eaLnBrk="1" fontAlgn="b" latinLnBrk="0" hangingPunct="1"/>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685800" rtl="0" eaLnBrk="1" fontAlgn="b" latinLnBrk="0" hangingPunct="1"/>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685800" rtl="0" eaLnBrk="1" fontAlgn="b" latinLnBrk="0" hangingPunct="1"/>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r h="127126">
                <a:tc>
                  <a:txBody>
                    <a:bodyPr/>
                    <a:lstStyle/>
                    <a:p>
                      <a:pPr marL="180000" algn="l" defTabSz="685800" rtl="0" eaLnBrk="1" fontAlgn="b" latinLnBrk="0" hangingPunct="1"/>
                      <a:r>
                        <a:rPr lang="es-ES_tradnl" sz="700" kern="1200" dirty="0">
                          <a:solidFill>
                            <a:schemeClr val="tx1">
                              <a:lumMod val="95000"/>
                              <a:lumOff val="5000"/>
                            </a:schemeClr>
                          </a:solidFill>
                          <a:effectLst/>
                          <a:latin typeface="Open Sans Light" charset="0"/>
                          <a:ea typeface="+mn-ea"/>
                          <a:cs typeface="+mn-cs"/>
                        </a:rPr>
                        <a:t>Exportaciones </a:t>
                      </a:r>
                      <a:r>
                        <a:rPr lang="es-ES_tradnl" sz="700" kern="1200" dirty="0" smtClean="0">
                          <a:solidFill>
                            <a:schemeClr val="tx1">
                              <a:lumMod val="95000"/>
                              <a:lumOff val="5000"/>
                            </a:schemeClr>
                          </a:solidFill>
                          <a:effectLst/>
                          <a:latin typeface="Open Sans Light" charset="0"/>
                          <a:ea typeface="+mn-ea"/>
                          <a:cs typeface="+mn-cs"/>
                        </a:rPr>
                        <a:t>totales (miles €)</a:t>
                      </a:r>
                      <a:endParaRPr lang="es-ES_tradnl"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no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_tradnl" sz="700" kern="1200" dirty="0" smtClean="0">
                          <a:solidFill>
                            <a:schemeClr val="tx1">
                              <a:lumMod val="95000"/>
                              <a:lumOff val="5000"/>
                            </a:schemeClr>
                          </a:solidFill>
                          <a:effectLst/>
                          <a:latin typeface="Open Sans Light" charset="0"/>
                          <a:ea typeface="+mn-ea"/>
                          <a:cs typeface="+mn-cs"/>
                        </a:rPr>
                        <a:t>Agosto 2020</a:t>
                      </a:r>
                      <a:endParaRPr lang="es-ES_tradnl"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solidFill>
                          <a:effectLst/>
                          <a:latin typeface="Open Sans Light" charset="0"/>
                          <a:ea typeface="+mn-ea"/>
                          <a:cs typeface="+mn-cs"/>
                        </a:rPr>
                        <a:t>937.053</a:t>
                      </a:r>
                      <a:endParaRPr lang="sk-SK" sz="700" kern="1200" dirty="0">
                        <a:solidFill>
                          <a:schemeClr val="tx1"/>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-0,6</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-9,0</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-14,2</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-6,1</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r>
              <a:tr h="127126">
                <a:tc>
                  <a:txBody>
                    <a:bodyPr/>
                    <a:lstStyle/>
                    <a:p>
                      <a:pPr marL="180000" algn="l" defTabSz="685800" rtl="0" eaLnBrk="1" fontAlgn="b" latinLnBrk="0" hangingPunct="1"/>
                      <a:r>
                        <a:rPr lang="es-ES_tradnl" sz="700" kern="1200" dirty="0">
                          <a:solidFill>
                            <a:schemeClr val="tx1">
                              <a:lumMod val="95000"/>
                              <a:lumOff val="5000"/>
                            </a:schemeClr>
                          </a:solidFill>
                          <a:effectLst/>
                          <a:latin typeface="Open Sans Light" charset="0"/>
                          <a:ea typeface="+mn-ea"/>
                          <a:cs typeface="+mn-cs"/>
                        </a:rPr>
                        <a:t>Importaciones </a:t>
                      </a:r>
                      <a:r>
                        <a:rPr lang="es-ES_tradnl" sz="700" kern="1200" dirty="0" smtClean="0">
                          <a:solidFill>
                            <a:schemeClr val="tx1">
                              <a:lumMod val="95000"/>
                              <a:lumOff val="5000"/>
                            </a:schemeClr>
                          </a:solidFill>
                          <a:effectLst/>
                          <a:latin typeface="Open Sans Light" charset="0"/>
                          <a:ea typeface="+mn-ea"/>
                          <a:cs typeface="+mn-cs"/>
                        </a:rPr>
                        <a:t>totales (miles €)</a:t>
                      </a:r>
                      <a:endParaRPr lang="es-ES_tradnl"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no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_tradnl" sz="700" kern="1200" dirty="0" smtClean="0">
                          <a:solidFill>
                            <a:schemeClr val="tx1">
                              <a:lumMod val="95000"/>
                              <a:lumOff val="5000"/>
                            </a:schemeClr>
                          </a:solidFill>
                          <a:effectLst/>
                          <a:latin typeface="Open Sans Light" charset="0"/>
                          <a:ea typeface="+mn-ea"/>
                          <a:cs typeface="+mn-cs"/>
                        </a:rPr>
                        <a:t>Agosto 2020</a:t>
                      </a:r>
                      <a:endParaRPr lang="es-ES_tradnl"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solidFill>
                          <a:effectLst/>
                          <a:latin typeface="Open Sans Light" charset="0"/>
                          <a:ea typeface="+mn-ea"/>
                          <a:cs typeface="+mn-cs"/>
                        </a:rPr>
                        <a:t>1.064.546</a:t>
                      </a:r>
                      <a:endParaRPr lang="sk-SK" sz="700" kern="1200" dirty="0">
                        <a:solidFill>
                          <a:schemeClr val="tx1"/>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marR="0" indent="0" algn="ctr" defTabSz="685800" rtl="0" eaLnBrk="1" fontAlgn="b" latinLnBrk="0" hangingPunct="1">
                        <a:lnSpc>
                          <a:spcPct val="100000"/>
                        </a:lnSpc>
                        <a:spcBef>
                          <a:spcPts val="0"/>
                        </a:spcBef>
                        <a:spcAft>
                          <a:spcPts val="0"/>
                        </a:spcAft>
                        <a:buClrTx/>
                        <a:buSzTx/>
                        <a:buFontTx/>
                        <a:buNone/>
                        <a:tabLst/>
                        <a:defRPr/>
                      </a:pPr>
                      <a:r>
                        <a:rPr lang="es-ES" sz="700" kern="1200" dirty="0" smtClean="0">
                          <a:solidFill>
                            <a:schemeClr val="tx1">
                              <a:lumMod val="95000"/>
                              <a:lumOff val="5000"/>
                            </a:schemeClr>
                          </a:solidFill>
                          <a:effectLst/>
                          <a:latin typeface="Open Sans Light" charset="0"/>
                          <a:ea typeface="+mn-ea"/>
                          <a:cs typeface="+mn-cs"/>
                        </a:rPr>
                        <a:t>-9,0</a:t>
                      </a:r>
                      <a:endParaRPr lang="sk-SK" sz="700" kern="1200" dirty="0" smtClean="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-17,2</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-14,2</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-8,0</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r>
              <a:tr h="127126">
                <a:tc>
                  <a:txBody>
                    <a:bodyPr/>
                    <a:lstStyle/>
                    <a:p>
                      <a:pPr marL="180000" algn="l" defTabSz="685800" rtl="0" eaLnBrk="1" fontAlgn="b" latinLnBrk="0" hangingPunct="1"/>
                      <a:r>
                        <a:rPr lang="es-ES_tradnl" sz="700" kern="1200" dirty="0">
                          <a:solidFill>
                            <a:schemeClr val="tx1">
                              <a:lumMod val="95000"/>
                              <a:lumOff val="5000"/>
                            </a:schemeClr>
                          </a:solidFill>
                          <a:effectLst/>
                          <a:latin typeface="Open Sans Light" charset="0"/>
                          <a:ea typeface="+mn-ea"/>
                          <a:cs typeface="+mn-cs"/>
                        </a:rPr>
                        <a:t>Tasa de </a:t>
                      </a:r>
                      <a:r>
                        <a:rPr lang="es-ES_tradnl" sz="700" kern="1200" dirty="0" smtClean="0">
                          <a:solidFill>
                            <a:schemeClr val="tx1">
                              <a:lumMod val="95000"/>
                              <a:lumOff val="5000"/>
                            </a:schemeClr>
                          </a:solidFill>
                          <a:effectLst/>
                          <a:latin typeface="Open Sans Light" charset="0"/>
                          <a:ea typeface="+mn-ea"/>
                          <a:cs typeface="+mn-cs"/>
                        </a:rPr>
                        <a:t>cobertura (% </a:t>
                      </a:r>
                      <a:r>
                        <a:rPr lang="es-ES_tradnl" sz="700" kern="1200" dirty="0" err="1" smtClean="0">
                          <a:solidFill>
                            <a:schemeClr val="tx1">
                              <a:lumMod val="95000"/>
                              <a:lumOff val="5000"/>
                            </a:schemeClr>
                          </a:solidFill>
                          <a:effectLst/>
                          <a:latin typeface="Open Sans Light" charset="0"/>
                          <a:ea typeface="+mn-ea"/>
                          <a:cs typeface="+mn-cs"/>
                        </a:rPr>
                        <a:t>export</a:t>
                      </a:r>
                      <a:r>
                        <a:rPr lang="es-ES_tradnl" sz="700" kern="1200" dirty="0" smtClean="0">
                          <a:solidFill>
                            <a:schemeClr val="tx1">
                              <a:lumMod val="95000"/>
                              <a:lumOff val="5000"/>
                            </a:schemeClr>
                          </a:solidFill>
                          <a:effectLst/>
                          <a:latin typeface="Open Sans Light" charset="0"/>
                          <a:ea typeface="+mn-ea"/>
                          <a:cs typeface="+mn-cs"/>
                        </a:rPr>
                        <a:t>/</a:t>
                      </a:r>
                      <a:r>
                        <a:rPr lang="es-ES_tradnl" sz="700" kern="1200" dirty="0" err="1" smtClean="0">
                          <a:solidFill>
                            <a:schemeClr val="tx1">
                              <a:lumMod val="95000"/>
                              <a:lumOff val="5000"/>
                            </a:schemeClr>
                          </a:solidFill>
                          <a:effectLst/>
                          <a:latin typeface="Open Sans Light" charset="0"/>
                          <a:ea typeface="+mn-ea"/>
                          <a:cs typeface="+mn-cs"/>
                        </a:rPr>
                        <a:t>import</a:t>
                      </a:r>
                      <a:r>
                        <a:rPr lang="es-ES_tradnl" sz="700" kern="1200" dirty="0" smtClean="0">
                          <a:solidFill>
                            <a:schemeClr val="tx1">
                              <a:lumMod val="95000"/>
                              <a:lumOff val="5000"/>
                            </a:schemeClr>
                          </a:solidFill>
                          <a:effectLst/>
                          <a:latin typeface="Open Sans Light" charset="0"/>
                          <a:ea typeface="+mn-ea"/>
                          <a:cs typeface="+mn-cs"/>
                        </a:rPr>
                        <a:t>)**</a:t>
                      </a:r>
                      <a:endParaRPr lang="es-ES_tradnl"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no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_tradnl" sz="700" kern="1200" dirty="0" smtClean="0">
                          <a:solidFill>
                            <a:schemeClr val="tx1">
                              <a:lumMod val="95000"/>
                              <a:lumOff val="5000"/>
                            </a:schemeClr>
                          </a:solidFill>
                          <a:effectLst/>
                          <a:latin typeface="Open Sans Light" charset="0"/>
                          <a:ea typeface="+mn-ea"/>
                          <a:cs typeface="+mn-cs"/>
                        </a:rPr>
                        <a:t>Agosto 2020</a:t>
                      </a:r>
                      <a:endParaRPr lang="es-ES_tradnl"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solidFill>
                          <a:effectLst/>
                          <a:latin typeface="Open Sans Light" charset="0"/>
                          <a:ea typeface="+mn-ea"/>
                          <a:cs typeface="+mn-cs"/>
                        </a:rPr>
                        <a:t>88,02</a:t>
                      </a:r>
                      <a:endParaRPr lang="sk-SK" sz="700" kern="1200" dirty="0">
                        <a:solidFill>
                          <a:schemeClr val="tx1"/>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7,37</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8,07</a:t>
                      </a: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0,00</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4,43</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r>
              <a:tr h="127126">
                <a:tc>
                  <a:txBody>
                    <a:bodyPr/>
                    <a:lstStyle/>
                    <a:p>
                      <a:pPr marL="180000" algn="l" defTabSz="685800" rtl="0" eaLnBrk="1" fontAlgn="b" latinLnBrk="0" hangingPunct="1"/>
                      <a:r>
                        <a:rPr lang="es-ES_tradnl" sz="700" kern="1200" dirty="0">
                          <a:solidFill>
                            <a:schemeClr val="tx1">
                              <a:lumMod val="95000"/>
                              <a:lumOff val="5000"/>
                            </a:schemeClr>
                          </a:solidFill>
                          <a:effectLst/>
                          <a:latin typeface="Open Sans Light" charset="0"/>
                          <a:ea typeface="+mn-ea"/>
                          <a:cs typeface="+mn-cs"/>
                        </a:rPr>
                        <a:t>Nº Certificados de origen</a:t>
                      </a:r>
                    </a:p>
                  </a:txBody>
                  <a:tcPr marL="8440" marR="8440" marT="8440" marB="0" anchor="ctr">
                    <a:lnL w="3175" cap="flat" cmpd="sng" algn="ctr">
                      <a:no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_tradnl" sz="700" kern="1200" dirty="0" smtClean="0">
                          <a:solidFill>
                            <a:schemeClr val="tx1">
                              <a:lumMod val="95000"/>
                              <a:lumOff val="5000"/>
                            </a:schemeClr>
                          </a:solidFill>
                          <a:effectLst/>
                          <a:latin typeface="Open Sans Light" charset="0"/>
                          <a:ea typeface="+mn-ea"/>
                          <a:cs typeface="+mn-cs"/>
                        </a:rPr>
                        <a:t>Octubre </a:t>
                      </a:r>
                      <a:r>
                        <a:rPr lang="es-ES_tradnl" sz="700" kern="1200" baseline="0" dirty="0" smtClean="0">
                          <a:solidFill>
                            <a:schemeClr val="tx1">
                              <a:lumMod val="95000"/>
                              <a:lumOff val="5000"/>
                            </a:schemeClr>
                          </a:solidFill>
                          <a:effectLst/>
                          <a:latin typeface="Open Sans Light" charset="0"/>
                          <a:ea typeface="+mn-ea"/>
                          <a:cs typeface="+mn-cs"/>
                        </a:rPr>
                        <a:t>20</a:t>
                      </a:r>
                      <a:endParaRPr lang="es-ES_tradnl"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solidFill>
                          <a:effectLst/>
                          <a:latin typeface="Open Sans Light" charset="0"/>
                          <a:ea typeface="+mn-ea"/>
                          <a:cs typeface="+mn-cs"/>
                        </a:rPr>
                        <a:t>1.924</a:t>
                      </a:r>
                      <a:endParaRPr lang="sk-SK" sz="700" kern="1200" dirty="0">
                        <a:solidFill>
                          <a:schemeClr val="tx1"/>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solidFill>
                          <a:effectLst/>
                          <a:latin typeface="Open Sans Light" charset="0"/>
                          <a:ea typeface="+mn-ea"/>
                          <a:cs typeface="+mn-cs"/>
                        </a:rPr>
                        <a:t>-13,9</a:t>
                      </a:r>
                      <a:endParaRPr lang="sk-SK" sz="700" kern="1200" dirty="0">
                        <a:solidFill>
                          <a:schemeClr val="tx1"/>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err="1" smtClean="0">
                          <a:solidFill>
                            <a:schemeClr val="tx1"/>
                          </a:solidFill>
                          <a:effectLst/>
                          <a:latin typeface="Open Sans Light" charset="0"/>
                          <a:ea typeface="+mn-ea"/>
                          <a:cs typeface="+mn-cs"/>
                        </a:rPr>
                        <a:t>n.d</a:t>
                      </a:r>
                      <a:r>
                        <a:rPr lang="es-ES" sz="700" kern="1200" dirty="0" smtClean="0">
                          <a:solidFill>
                            <a:schemeClr val="tx1"/>
                          </a:solidFill>
                          <a:effectLst/>
                          <a:latin typeface="Open Sans Light" charset="0"/>
                          <a:ea typeface="+mn-ea"/>
                          <a:cs typeface="+mn-cs"/>
                        </a:rPr>
                        <a:t>.</a:t>
                      </a:r>
                      <a:endParaRPr lang="sk-SK" sz="700" kern="1200" dirty="0">
                        <a:solidFill>
                          <a:schemeClr val="tx1"/>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solidFill>
                          <a:effectLst/>
                          <a:latin typeface="Open Sans Light" charset="0"/>
                          <a:ea typeface="+mn-ea"/>
                          <a:cs typeface="+mn-cs"/>
                        </a:rPr>
                        <a:t>-22,6</a:t>
                      </a:r>
                      <a:endParaRPr lang="sk-SK" sz="700" kern="1200" dirty="0">
                        <a:solidFill>
                          <a:schemeClr val="tx1"/>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err="1" smtClean="0">
                          <a:solidFill>
                            <a:schemeClr val="tx1"/>
                          </a:solidFill>
                          <a:effectLst/>
                          <a:latin typeface="Open Sans Light" charset="0"/>
                          <a:ea typeface="+mn-ea"/>
                          <a:cs typeface="+mn-cs"/>
                        </a:rPr>
                        <a:t>n.d</a:t>
                      </a:r>
                      <a:r>
                        <a:rPr lang="es-ES" sz="700" kern="1200" dirty="0" smtClean="0">
                          <a:solidFill>
                            <a:schemeClr val="tx1"/>
                          </a:solidFill>
                          <a:effectLst/>
                          <a:latin typeface="Open Sans Light" charset="0"/>
                          <a:ea typeface="+mn-ea"/>
                          <a:cs typeface="+mn-cs"/>
                        </a:rPr>
                        <a:t>.</a:t>
                      </a:r>
                      <a:endParaRPr lang="sk-SK" sz="700" kern="1200" dirty="0">
                        <a:solidFill>
                          <a:schemeClr val="tx1"/>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r>
              <a:tr h="127126">
                <a:tc>
                  <a:txBody>
                    <a:bodyPr/>
                    <a:lstStyle/>
                    <a:p>
                      <a:pPr marL="180000" algn="l" defTabSz="685800" rtl="0" eaLnBrk="1" fontAlgn="b" latinLnBrk="0" hangingPunct="1"/>
                      <a:r>
                        <a:rPr lang="es-ES_tradnl" sz="700" b="1" i="1" kern="1200" dirty="0" smtClean="0">
                          <a:solidFill>
                            <a:schemeClr val="tx1">
                              <a:lumMod val="95000"/>
                              <a:lumOff val="5000"/>
                            </a:schemeClr>
                          </a:solidFill>
                          <a:effectLst/>
                          <a:latin typeface="Open Sans" charset="0"/>
                          <a:ea typeface="+mn-ea"/>
                          <a:cs typeface="+mn-cs"/>
                        </a:rPr>
                        <a:t>Industria</a:t>
                      </a:r>
                      <a:endParaRPr lang="es-ES_tradnl" sz="700" b="1" i="1" kern="1200" dirty="0">
                        <a:solidFill>
                          <a:schemeClr val="tx1">
                            <a:lumMod val="95000"/>
                            <a:lumOff val="5000"/>
                          </a:schemeClr>
                        </a:solidFill>
                        <a:effectLst/>
                        <a:latin typeface="Open Sans" charset="0"/>
                        <a:ea typeface="+mn-ea"/>
                        <a:cs typeface="+mn-cs"/>
                      </a:endParaRP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685800" rtl="0" eaLnBrk="1" fontAlgn="b" latinLnBrk="0" hangingPunct="1"/>
                      <a:r>
                        <a:rPr lang="sk-SK" sz="700" kern="1200" dirty="0">
                          <a:solidFill>
                            <a:schemeClr val="tx1">
                              <a:lumMod val="95000"/>
                              <a:lumOff val="5000"/>
                            </a:schemeClr>
                          </a:solidFill>
                          <a:effectLst/>
                          <a:latin typeface="Open Sans Light" charset="0"/>
                          <a:ea typeface="+mn-ea"/>
                          <a:cs typeface="+mn-cs"/>
                        </a:rPr>
                        <a:t> </a:t>
                      </a: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685800" rtl="0" eaLnBrk="1" fontAlgn="b" latinLnBrk="0" hangingPunct="1"/>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685800" rtl="0" eaLnBrk="1" fontAlgn="b" latinLnBrk="0" hangingPunct="1"/>
                      <a:r>
                        <a:rPr lang="sk-SK" sz="700" kern="1200">
                          <a:solidFill>
                            <a:schemeClr val="tx1">
                              <a:lumMod val="95000"/>
                              <a:lumOff val="5000"/>
                            </a:schemeClr>
                          </a:solidFill>
                          <a:effectLst/>
                          <a:latin typeface="Open Sans Light" charset="0"/>
                          <a:ea typeface="+mn-ea"/>
                          <a:cs typeface="+mn-cs"/>
                        </a:rPr>
                        <a:t> </a:t>
                      </a: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685800" rtl="0" eaLnBrk="1" fontAlgn="b" latinLnBrk="0" hangingPunct="1"/>
                      <a:r>
                        <a:rPr lang="sk-SK" sz="700" kern="1200" dirty="0">
                          <a:solidFill>
                            <a:schemeClr val="tx1">
                              <a:lumMod val="95000"/>
                              <a:lumOff val="5000"/>
                            </a:schemeClr>
                          </a:solidFill>
                          <a:effectLst/>
                          <a:latin typeface="Open Sans Light" charset="0"/>
                          <a:ea typeface="+mn-ea"/>
                          <a:cs typeface="+mn-cs"/>
                        </a:rPr>
                        <a:t> </a:t>
                      </a: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685800" rtl="0" eaLnBrk="1" fontAlgn="b" latinLnBrk="0" hangingPunct="1"/>
                      <a:r>
                        <a:rPr lang="sk-SK" sz="700" kern="1200" dirty="0">
                          <a:solidFill>
                            <a:schemeClr val="tx1">
                              <a:lumMod val="95000"/>
                              <a:lumOff val="5000"/>
                            </a:schemeClr>
                          </a:solidFill>
                          <a:effectLst/>
                          <a:latin typeface="Open Sans Light" charset="0"/>
                          <a:ea typeface="+mn-ea"/>
                          <a:cs typeface="+mn-cs"/>
                        </a:rPr>
                        <a:t> </a:t>
                      </a: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685800" rtl="0" eaLnBrk="1" fontAlgn="b" latinLnBrk="0" hangingPunct="1"/>
                      <a:r>
                        <a:rPr lang="sk-SK" sz="700" kern="1200" dirty="0">
                          <a:solidFill>
                            <a:schemeClr val="tx1">
                              <a:lumMod val="95000"/>
                              <a:lumOff val="5000"/>
                            </a:schemeClr>
                          </a:solidFill>
                          <a:effectLst/>
                          <a:latin typeface="Open Sans Light" charset="0"/>
                          <a:ea typeface="+mn-ea"/>
                          <a:cs typeface="+mn-cs"/>
                        </a:rPr>
                        <a:t> </a:t>
                      </a: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r h="127126">
                <a:tc>
                  <a:txBody>
                    <a:bodyPr/>
                    <a:lstStyle/>
                    <a:p>
                      <a:pPr marL="180000" algn="l" defTabSz="685800" rtl="0" eaLnBrk="1" fontAlgn="b" latinLnBrk="0" hangingPunct="1"/>
                      <a:r>
                        <a:rPr lang="es-ES_tradnl" sz="700" kern="1200" dirty="0">
                          <a:solidFill>
                            <a:schemeClr val="tx1">
                              <a:lumMod val="95000"/>
                              <a:lumOff val="5000"/>
                            </a:schemeClr>
                          </a:solidFill>
                          <a:effectLst/>
                          <a:latin typeface="Open Sans Light" charset="0"/>
                          <a:ea typeface="+mn-ea"/>
                          <a:cs typeface="+mn-cs"/>
                        </a:rPr>
                        <a:t>Consumo industrial energía </a:t>
                      </a:r>
                      <a:r>
                        <a:rPr lang="es-ES_tradnl" sz="700" kern="1200" dirty="0" smtClean="0">
                          <a:solidFill>
                            <a:schemeClr val="tx1">
                              <a:lumMod val="95000"/>
                              <a:lumOff val="5000"/>
                            </a:schemeClr>
                          </a:solidFill>
                          <a:effectLst/>
                          <a:latin typeface="Open Sans Light" charset="0"/>
                          <a:ea typeface="+mn-ea"/>
                          <a:cs typeface="+mn-cs"/>
                        </a:rPr>
                        <a:t>eléctrica </a:t>
                      </a:r>
                      <a:r>
                        <a:rPr lang="es-ES_tradnl" sz="600" kern="1200" dirty="0" smtClean="0">
                          <a:solidFill>
                            <a:schemeClr val="tx1">
                              <a:lumMod val="95000"/>
                              <a:lumOff val="5000"/>
                            </a:schemeClr>
                          </a:solidFill>
                          <a:effectLst/>
                          <a:latin typeface="Open Sans Light" charset="0"/>
                          <a:ea typeface="+mn-ea"/>
                          <a:cs typeface="+mn-cs"/>
                        </a:rPr>
                        <a:t>(millones </a:t>
                      </a:r>
                      <a:r>
                        <a:rPr lang="es-ES_tradnl" sz="600" kern="1200" dirty="0" err="1" smtClean="0">
                          <a:solidFill>
                            <a:schemeClr val="tx1">
                              <a:lumMod val="95000"/>
                              <a:lumOff val="5000"/>
                            </a:schemeClr>
                          </a:solidFill>
                          <a:effectLst/>
                          <a:latin typeface="Open Sans Light" charset="0"/>
                          <a:ea typeface="+mn-ea"/>
                          <a:cs typeface="+mn-cs"/>
                        </a:rPr>
                        <a:t>Kw</a:t>
                      </a:r>
                      <a:r>
                        <a:rPr lang="es-ES_tradnl" sz="600" kern="1200" dirty="0" smtClean="0">
                          <a:solidFill>
                            <a:schemeClr val="tx1">
                              <a:lumMod val="95000"/>
                              <a:lumOff val="5000"/>
                            </a:schemeClr>
                          </a:solidFill>
                          <a:effectLst/>
                          <a:latin typeface="Open Sans Light" charset="0"/>
                          <a:ea typeface="+mn-ea"/>
                          <a:cs typeface="+mn-cs"/>
                        </a:rPr>
                        <a:t>)</a:t>
                      </a:r>
                      <a:endParaRPr lang="es-ES_tradnl"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no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_tradnl" sz="700" kern="1200" dirty="0" smtClean="0">
                          <a:solidFill>
                            <a:schemeClr val="tx1">
                              <a:lumMod val="95000"/>
                              <a:lumOff val="5000"/>
                            </a:schemeClr>
                          </a:solidFill>
                          <a:effectLst/>
                          <a:latin typeface="Open Sans Light" charset="0"/>
                          <a:ea typeface="+mn-ea"/>
                          <a:cs typeface="+mn-cs"/>
                        </a:rPr>
                        <a:t>Octubre 20</a:t>
                      </a:r>
                      <a:endParaRPr lang="es-ES_tradnl"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296,7</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-1,9</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err="1" smtClean="0">
                          <a:solidFill>
                            <a:schemeClr val="tx1">
                              <a:lumMod val="95000"/>
                              <a:lumOff val="5000"/>
                            </a:schemeClr>
                          </a:solidFill>
                          <a:effectLst/>
                          <a:latin typeface="Open Sans Light" charset="0"/>
                          <a:ea typeface="+mn-ea"/>
                          <a:cs typeface="+mn-cs"/>
                        </a:rPr>
                        <a:t>n.d</a:t>
                      </a:r>
                      <a:r>
                        <a:rPr lang="es-ES" sz="700" kern="1200" dirty="0" smtClean="0">
                          <a:solidFill>
                            <a:schemeClr val="tx1">
                              <a:lumMod val="95000"/>
                              <a:lumOff val="5000"/>
                            </a:schemeClr>
                          </a:solidFill>
                          <a:effectLst/>
                          <a:latin typeface="Open Sans Light" charset="0"/>
                          <a:ea typeface="+mn-ea"/>
                          <a:cs typeface="+mn-cs"/>
                        </a:rPr>
                        <a:t>.</a:t>
                      </a:r>
                      <a:r>
                        <a:rPr lang="sk-SK" sz="700" kern="1200" dirty="0">
                          <a:solidFill>
                            <a:schemeClr val="tx1">
                              <a:lumMod val="95000"/>
                              <a:lumOff val="5000"/>
                            </a:schemeClr>
                          </a:solidFill>
                          <a:effectLst/>
                          <a:latin typeface="Open Sans Light" charset="0"/>
                          <a:ea typeface="+mn-ea"/>
                          <a:cs typeface="+mn-cs"/>
                        </a:rPr>
                        <a:t> </a:t>
                      </a: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-8,1</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sk-SK" sz="700" kern="1200" dirty="0">
                          <a:solidFill>
                            <a:schemeClr val="tx1">
                              <a:lumMod val="95000"/>
                              <a:lumOff val="5000"/>
                            </a:schemeClr>
                          </a:solidFill>
                          <a:effectLst/>
                          <a:latin typeface="Open Sans Light" charset="0"/>
                          <a:ea typeface="+mn-ea"/>
                          <a:cs typeface="+mn-cs"/>
                        </a:rPr>
                        <a:t> </a:t>
                      </a:r>
                      <a:r>
                        <a:rPr lang="es-ES" sz="700" kern="1200" dirty="0" err="1" smtClean="0">
                          <a:solidFill>
                            <a:schemeClr val="tx1">
                              <a:lumMod val="95000"/>
                              <a:lumOff val="5000"/>
                            </a:schemeClr>
                          </a:solidFill>
                          <a:effectLst/>
                          <a:latin typeface="Open Sans Light" charset="0"/>
                          <a:ea typeface="+mn-ea"/>
                          <a:cs typeface="+mn-cs"/>
                        </a:rPr>
                        <a:t>n.d</a:t>
                      </a:r>
                      <a:r>
                        <a:rPr lang="es-ES" sz="700" kern="1200" dirty="0" smtClean="0">
                          <a:solidFill>
                            <a:schemeClr val="tx1">
                              <a:lumMod val="95000"/>
                              <a:lumOff val="5000"/>
                            </a:schemeClr>
                          </a:solidFill>
                          <a:effectLst/>
                          <a:latin typeface="Open Sans Light" charset="0"/>
                          <a:ea typeface="+mn-ea"/>
                          <a:cs typeface="+mn-cs"/>
                        </a:rPr>
                        <a:t>.</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r>
              <a:tr h="127126">
                <a:tc>
                  <a:txBody>
                    <a:bodyPr/>
                    <a:lstStyle/>
                    <a:p>
                      <a:pPr marL="180000" algn="l" defTabSz="685800" rtl="0" eaLnBrk="1" fontAlgn="b" latinLnBrk="0" hangingPunct="1"/>
                      <a:r>
                        <a:rPr lang="es-ES_tradnl" sz="700" kern="1200" dirty="0">
                          <a:solidFill>
                            <a:schemeClr val="tx1">
                              <a:lumMod val="95000"/>
                              <a:lumOff val="5000"/>
                            </a:schemeClr>
                          </a:solidFill>
                          <a:effectLst/>
                          <a:latin typeface="Open Sans Light" charset="0"/>
                          <a:ea typeface="+mn-ea"/>
                          <a:cs typeface="+mn-cs"/>
                        </a:rPr>
                        <a:t>Importaciones bienes </a:t>
                      </a:r>
                      <a:r>
                        <a:rPr lang="es-ES_tradnl" sz="700" kern="1200" dirty="0" smtClean="0">
                          <a:solidFill>
                            <a:schemeClr val="tx1">
                              <a:lumMod val="95000"/>
                              <a:lumOff val="5000"/>
                            </a:schemeClr>
                          </a:solidFill>
                          <a:effectLst/>
                          <a:latin typeface="Open Sans Light" charset="0"/>
                          <a:ea typeface="+mn-ea"/>
                          <a:cs typeface="+mn-cs"/>
                        </a:rPr>
                        <a:t>intermedios (miles €)</a:t>
                      </a:r>
                      <a:endParaRPr lang="es-ES_tradnl"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no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_tradnl" sz="700" kern="1200" dirty="0" smtClean="0">
                          <a:solidFill>
                            <a:schemeClr val="tx1">
                              <a:lumMod val="95000"/>
                              <a:lumOff val="5000"/>
                            </a:schemeClr>
                          </a:solidFill>
                          <a:effectLst/>
                          <a:latin typeface="Open Sans Light" charset="0"/>
                          <a:ea typeface="+mn-ea"/>
                          <a:cs typeface="+mn-cs"/>
                        </a:rPr>
                        <a:t>Agosto 20</a:t>
                      </a: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248.962</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-11,1</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-13,2</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-16,9</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-12,0</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r>
              <a:tr h="127126">
                <a:tc>
                  <a:txBody>
                    <a:bodyPr/>
                    <a:lstStyle/>
                    <a:p>
                      <a:pPr marL="180000" algn="l" defTabSz="685800" rtl="0" eaLnBrk="1" fontAlgn="b" latinLnBrk="0" hangingPunct="1"/>
                      <a:r>
                        <a:rPr lang="es-ES_tradnl" sz="700" kern="1200" dirty="0">
                          <a:solidFill>
                            <a:schemeClr val="tx1">
                              <a:lumMod val="95000"/>
                              <a:lumOff val="5000"/>
                            </a:schemeClr>
                          </a:solidFill>
                          <a:effectLst/>
                          <a:latin typeface="Open Sans Light" charset="0"/>
                          <a:ea typeface="+mn-ea"/>
                          <a:cs typeface="+mn-cs"/>
                        </a:rPr>
                        <a:t>Ocupados en </a:t>
                      </a:r>
                      <a:r>
                        <a:rPr lang="es-ES_tradnl" sz="700" kern="1200" dirty="0" smtClean="0">
                          <a:solidFill>
                            <a:schemeClr val="tx1">
                              <a:lumMod val="95000"/>
                              <a:lumOff val="5000"/>
                            </a:schemeClr>
                          </a:solidFill>
                          <a:effectLst/>
                          <a:latin typeface="Open Sans Light" charset="0"/>
                          <a:ea typeface="+mn-ea"/>
                          <a:cs typeface="+mn-cs"/>
                        </a:rPr>
                        <a:t>industria (miles)</a:t>
                      </a:r>
                      <a:endParaRPr lang="es-ES_tradnl"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no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noFill/>
                  </a:tcPr>
                </a:tc>
                <a:tc>
                  <a:txBody>
                    <a:bodyPr/>
                    <a:lstStyle/>
                    <a:p>
                      <a:pPr marL="0" algn="ctr" defTabSz="685800" rtl="0" eaLnBrk="1" fontAlgn="b" latinLnBrk="0" hangingPunct="1"/>
                      <a:r>
                        <a:rPr lang="es-ES_tradnl" sz="700" kern="1200" dirty="0" smtClean="0">
                          <a:solidFill>
                            <a:schemeClr val="tx1">
                              <a:lumMod val="95000"/>
                              <a:lumOff val="5000"/>
                            </a:schemeClr>
                          </a:solidFill>
                          <a:effectLst/>
                          <a:latin typeface="Open Sans Light" charset="0"/>
                          <a:ea typeface="+mn-ea"/>
                          <a:cs typeface="+mn-cs"/>
                        </a:rPr>
                        <a:t>III Trimestre 20</a:t>
                      </a:r>
                      <a:endParaRPr lang="es-ES_tradnl"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198,9</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2,0</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-4,6</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noFill/>
                  </a:tcPr>
                </a:tc>
              </a:tr>
              <a:tr h="127126">
                <a:tc>
                  <a:txBody>
                    <a:bodyPr/>
                    <a:lstStyle/>
                    <a:p>
                      <a:pPr marL="180000" algn="l" defTabSz="685800" rtl="0" eaLnBrk="1" fontAlgn="b" latinLnBrk="0" hangingPunct="1"/>
                      <a:r>
                        <a:rPr lang="es-ES_tradnl" sz="700" b="1" i="1" kern="1200" dirty="0" smtClean="0">
                          <a:solidFill>
                            <a:schemeClr val="tx1">
                              <a:lumMod val="95000"/>
                              <a:lumOff val="5000"/>
                            </a:schemeClr>
                          </a:solidFill>
                          <a:effectLst/>
                          <a:latin typeface="Open Sans" charset="0"/>
                          <a:ea typeface="+mn-ea"/>
                          <a:cs typeface="+mn-cs"/>
                        </a:rPr>
                        <a:t>Construcción</a:t>
                      </a:r>
                      <a:endParaRPr lang="es-ES_tradnl" sz="700" b="1" i="1" kern="1200" dirty="0">
                        <a:solidFill>
                          <a:schemeClr val="tx1">
                            <a:lumMod val="95000"/>
                            <a:lumOff val="5000"/>
                          </a:schemeClr>
                        </a:solidFill>
                        <a:effectLst/>
                        <a:latin typeface="Open Sans" charset="0"/>
                        <a:ea typeface="+mn-ea"/>
                        <a:cs typeface="+mn-cs"/>
                      </a:endParaRP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685800" rtl="0" eaLnBrk="1" fontAlgn="b" latinLnBrk="0" hangingPunct="1"/>
                      <a:r>
                        <a:rPr lang="sk-SK" sz="700" kern="1200" dirty="0">
                          <a:solidFill>
                            <a:schemeClr val="tx1">
                              <a:lumMod val="95000"/>
                              <a:lumOff val="5000"/>
                            </a:schemeClr>
                          </a:solidFill>
                          <a:effectLst/>
                          <a:latin typeface="Open Sans Light" charset="0"/>
                          <a:ea typeface="+mn-ea"/>
                          <a:cs typeface="+mn-cs"/>
                        </a:rPr>
                        <a:t> </a:t>
                      </a: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685800" rtl="0" eaLnBrk="1" fontAlgn="b" latinLnBrk="0" hangingPunct="1"/>
                      <a:r>
                        <a:rPr lang="sk-SK" sz="700" kern="1200" dirty="0" smtClean="0">
                          <a:solidFill>
                            <a:schemeClr val="tx1">
                              <a:lumMod val="95000"/>
                              <a:lumOff val="5000"/>
                            </a:schemeClr>
                          </a:solidFill>
                          <a:effectLst/>
                          <a:latin typeface="Open Sans Light" charset="0"/>
                          <a:ea typeface="+mn-ea"/>
                          <a:cs typeface="+mn-cs"/>
                        </a:rPr>
                        <a:t> </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685800" rtl="0" eaLnBrk="1" fontAlgn="b" latinLnBrk="0" hangingPunct="1"/>
                      <a:r>
                        <a:rPr lang="sk-SK" sz="700" kern="1200" dirty="0">
                          <a:solidFill>
                            <a:schemeClr val="tx1">
                              <a:lumMod val="95000"/>
                              <a:lumOff val="5000"/>
                            </a:schemeClr>
                          </a:solidFill>
                          <a:effectLst/>
                          <a:latin typeface="Open Sans Light" charset="0"/>
                          <a:ea typeface="+mn-ea"/>
                          <a:cs typeface="+mn-cs"/>
                        </a:rPr>
                        <a:t> </a:t>
                      </a: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685800" rtl="0" eaLnBrk="1" fontAlgn="b" latinLnBrk="0" hangingPunct="1"/>
                      <a:r>
                        <a:rPr lang="sk-SK" sz="700" kern="1200" dirty="0">
                          <a:solidFill>
                            <a:schemeClr val="tx1">
                              <a:lumMod val="95000"/>
                              <a:lumOff val="5000"/>
                            </a:schemeClr>
                          </a:solidFill>
                          <a:effectLst/>
                          <a:latin typeface="Open Sans Light" charset="0"/>
                          <a:ea typeface="+mn-ea"/>
                          <a:cs typeface="+mn-cs"/>
                        </a:rPr>
                        <a:t> </a:t>
                      </a: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685800" rtl="0" eaLnBrk="1" fontAlgn="b" latinLnBrk="0" hangingPunct="1"/>
                      <a:r>
                        <a:rPr lang="sk-SK" sz="700" kern="1200" dirty="0">
                          <a:solidFill>
                            <a:schemeClr val="tx1">
                              <a:lumMod val="95000"/>
                              <a:lumOff val="5000"/>
                            </a:schemeClr>
                          </a:solidFill>
                          <a:effectLst/>
                          <a:latin typeface="Open Sans Light" charset="0"/>
                          <a:ea typeface="+mn-ea"/>
                          <a:cs typeface="+mn-cs"/>
                        </a:rPr>
                        <a:t> </a:t>
                      </a: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685800" rtl="0" eaLnBrk="1" fontAlgn="b" latinLnBrk="0" hangingPunct="1"/>
                      <a:r>
                        <a:rPr lang="sk-SK" sz="700" kern="1200" dirty="0">
                          <a:solidFill>
                            <a:schemeClr val="tx1">
                              <a:lumMod val="95000"/>
                              <a:lumOff val="5000"/>
                            </a:schemeClr>
                          </a:solidFill>
                          <a:effectLst/>
                          <a:latin typeface="Open Sans Light" charset="0"/>
                          <a:ea typeface="+mn-ea"/>
                          <a:cs typeface="+mn-cs"/>
                        </a:rPr>
                        <a:t> </a:t>
                      </a: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r h="127126">
                <a:tc>
                  <a:txBody>
                    <a:bodyPr/>
                    <a:lstStyle/>
                    <a:p>
                      <a:pPr marL="180000" algn="l" defTabSz="685800" rtl="0" eaLnBrk="1" fontAlgn="b" latinLnBrk="0" hangingPunct="1"/>
                      <a:r>
                        <a:rPr lang="es-ES_tradnl" sz="700" kern="1200" dirty="0">
                          <a:solidFill>
                            <a:schemeClr val="tx1">
                              <a:lumMod val="95000"/>
                              <a:lumOff val="5000"/>
                            </a:schemeClr>
                          </a:solidFill>
                          <a:effectLst/>
                          <a:latin typeface="Open Sans Light" charset="0"/>
                          <a:ea typeface="+mn-ea"/>
                          <a:cs typeface="+mn-cs"/>
                        </a:rPr>
                        <a:t>Viviendas </a:t>
                      </a:r>
                      <a:r>
                        <a:rPr lang="es-ES_tradnl" sz="700" kern="1200" dirty="0" smtClean="0">
                          <a:solidFill>
                            <a:schemeClr val="tx1">
                              <a:lumMod val="95000"/>
                              <a:lumOff val="5000"/>
                            </a:schemeClr>
                          </a:solidFill>
                          <a:effectLst/>
                          <a:latin typeface="Open Sans Light" charset="0"/>
                          <a:ea typeface="+mn-ea"/>
                          <a:cs typeface="+mn-cs"/>
                        </a:rPr>
                        <a:t>visadas (número)</a:t>
                      </a:r>
                      <a:endParaRPr lang="es-ES_tradnl"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no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marR="0" indent="0" algn="ctr" defTabSz="685800" rtl="0" eaLnBrk="1" fontAlgn="b" latinLnBrk="0" hangingPunct="1">
                        <a:lnSpc>
                          <a:spcPct val="100000"/>
                        </a:lnSpc>
                        <a:spcBef>
                          <a:spcPts val="0"/>
                        </a:spcBef>
                        <a:spcAft>
                          <a:spcPts val="0"/>
                        </a:spcAft>
                        <a:buClrTx/>
                        <a:buSzTx/>
                        <a:buFontTx/>
                        <a:buNone/>
                        <a:tabLst/>
                        <a:defRPr/>
                      </a:pPr>
                      <a:r>
                        <a:rPr lang="es-ES_tradnl" sz="700" kern="1200" dirty="0" smtClean="0">
                          <a:solidFill>
                            <a:schemeClr val="tx1">
                              <a:lumMod val="95000"/>
                              <a:lumOff val="5000"/>
                            </a:schemeClr>
                          </a:solidFill>
                          <a:effectLst/>
                          <a:latin typeface="Open Sans Light" charset="0"/>
                          <a:ea typeface="+mn-ea"/>
                          <a:cs typeface="+mn-cs"/>
                        </a:rPr>
                        <a:t>Agosto 20</a:t>
                      </a: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263</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43,7</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2,3</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2,6</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-28,9</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r>
              <a:tr h="127126">
                <a:tc>
                  <a:txBody>
                    <a:bodyPr/>
                    <a:lstStyle/>
                    <a:p>
                      <a:pPr marL="180000" algn="l" defTabSz="685800" rtl="0" eaLnBrk="1" fontAlgn="b" latinLnBrk="0" hangingPunct="1"/>
                      <a:r>
                        <a:rPr lang="es-ES_tradnl" sz="700" kern="1200" dirty="0">
                          <a:solidFill>
                            <a:schemeClr val="tx1">
                              <a:lumMod val="95000"/>
                              <a:lumOff val="5000"/>
                            </a:schemeClr>
                          </a:solidFill>
                          <a:effectLst/>
                          <a:latin typeface="Open Sans Light" charset="0"/>
                          <a:ea typeface="+mn-ea"/>
                          <a:cs typeface="+mn-cs"/>
                        </a:rPr>
                        <a:t>Licitación </a:t>
                      </a:r>
                      <a:r>
                        <a:rPr lang="es-ES_tradnl" sz="700" kern="1200" dirty="0" smtClean="0">
                          <a:solidFill>
                            <a:schemeClr val="tx1">
                              <a:lumMod val="95000"/>
                              <a:lumOff val="5000"/>
                            </a:schemeClr>
                          </a:solidFill>
                          <a:effectLst/>
                          <a:latin typeface="Open Sans Light" charset="0"/>
                          <a:ea typeface="+mn-ea"/>
                          <a:cs typeface="+mn-cs"/>
                        </a:rPr>
                        <a:t>oficial (miles €)</a:t>
                      </a:r>
                      <a:endParaRPr lang="es-ES_tradnl"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no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_tradnl" sz="700" kern="1200" dirty="0" smtClean="0">
                          <a:solidFill>
                            <a:schemeClr val="tx1">
                              <a:lumMod val="95000"/>
                              <a:lumOff val="5000"/>
                            </a:schemeClr>
                          </a:solidFill>
                          <a:effectLst/>
                          <a:latin typeface="Open Sans Light" charset="0"/>
                          <a:ea typeface="+mn-ea"/>
                          <a:cs typeface="+mn-cs"/>
                        </a:rPr>
                        <a:t>Septiembre 20</a:t>
                      </a:r>
                      <a:endParaRPr lang="es-ES_tradnl"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38.786</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-32,9</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-3,1</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-14,8</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-34,6</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r>
              <a:tr h="127126">
                <a:tc>
                  <a:txBody>
                    <a:bodyPr/>
                    <a:lstStyle/>
                    <a:p>
                      <a:pPr marL="180000" algn="l" defTabSz="685800" rtl="0" eaLnBrk="1" fontAlgn="b" latinLnBrk="0" hangingPunct="1"/>
                      <a:r>
                        <a:rPr lang="es-ES_tradnl" sz="700" kern="1200" dirty="0">
                          <a:solidFill>
                            <a:schemeClr val="tx1">
                              <a:lumMod val="95000"/>
                              <a:lumOff val="5000"/>
                            </a:schemeClr>
                          </a:solidFill>
                          <a:effectLst/>
                          <a:latin typeface="Open Sans Light" charset="0"/>
                          <a:ea typeface="+mn-ea"/>
                          <a:cs typeface="+mn-cs"/>
                        </a:rPr>
                        <a:t>Transacciones inmobiliarias </a:t>
                      </a:r>
                      <a:r>
                        <a:rPr lang="es-ES_tradnl" sz="700" kern="1200" dirty="0" smtClean="0">
                          <a:solidFill>
                            <a:schemeClr val="tx1">
                              <a:lumMod val="95000"/>
                              <a:lumOff val="5000"/>
                            </a:schemeClr>
                          </a:solidFill>
                          <a:effectLst/>
                          <a:latin typeface="Open Sans Light" charset="0"/>
                          <a:ea typeface="+mn-ea"/>
                          <a:cs typeface="+mn-cs"/>
                        </a:rPr>
                        <a:t>vivienda (número)</a:t>
                      </a:r>
                      <a:endParaRPr lang="es-ES_tradnl"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no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_tradnl" sz="700" kern="1200" dirty="0" smtClean="0">
                          <a:solidFill>
                            <a:schemeClr val="tx1">
                              <a:lumMod val="95000"/>
                              <a:lumOff val="5000"/>
                            </a:schemeClr>
                          </a:solidFill>
                          <a:effectLst/>
                          <a:latin typeface="Open Sans Light" charset="0"/>
                          <a:ea typeface="+mn-ea"/>
                          <a:cs typeface="+mn-cs"/>
                        </a:rPr>
                        <a:t>Septiembre</a:t>
                      </a:r>
                      <a:r>
                        <a:rPr lang="es-ES_tradnl" sz="700" kern="1200" baseline="0" dirty="0" smtClean="0">
                          <a:solidFill>
                            <a:schemeClr val="tx1">
                              <a:lumMod val="95000"/>
                              <a:lumOff val="5000"/>
                            </a:schemeClr>
                          </a:solidFill>
                          <a:effectLst/>
                          <a:latin typeface="Open Sans Light" charset="0"/>
                          <a:ea typeface="+mn-ea"/>
                          <a:cs typeface="+mn-cs"/>
                        </a:rPr>
                        <a:t> </a:t>
                      </a:r>
                      <a:r>
                        <a:rPr lang="es-ES_tradnl" sz="700" kern="1200" dirty="0" smtClean="0">
                          <a:solidFill>
                            <a:schemeClr val="tx1">
                              <a:lumMod val="95000"/>
                              <a:lumOff val="5000"/>
                            </a:schemeClr>
                          </a:solidFill>
                          <a:effectLst/>
                          <a:latin typeface="Open Sans Light" charset="0"/>
                          <a:ea typeface="+mn-ea"/>
                          <a:cs typeface="+mn-cs"/>
                        </a:rPr>
                        <a:t> 20</a:t>
                      </a:r>
                      <a:endParaRPr lang="es-ES_tradnl"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2.053</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-17,2</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-0,4</a:t>
                      </a: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-25,3</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-21,4</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r>
              <a:tr h="127126">
                <a:tc>
                  <a:txBody>
                    <a:bodyPr/>
                    <a:lstStyle/>
                    <a:p>
                      <a:pPr marL="180000" algn="l" defTabSz="685800" rtl="0" eaLnBrk="1" fontAlgn="b" latinLnBrk="0" hangingPunct="1"/>
                      <a:r>
                        <a:rPr lang="es-ES_tradnl" sz="700" kern="1200" dirty="0">
                          <a:solidFill>
                            <a:schemeClr val="tx1">
                              <a:lumMod val="95000"/>
                              <a:lumOff val="5000"/>
                            </a:schemeClr>
                          </a:solidFill>
                          <a:effectLst/>
                          <a:latin typeface="Open Sans Light" charset="0"/>
                          <a:ea typeface="+mn-ea"/>
                          <a:cs typeface="+mn-cs"/>
                        </a:rPr>
                        <a:t>Ocupados en </a:t>
                      </a:r>
                      <a:r>
                        <a:rPr lang="es-ES_tradnl" sz="700" kern="1200" dirty="0" smtClean="0">
                          <a:solidFill>
                            <a:schemeClr val="tx1">
                              <a:lumMod val="95000"/>
                              <a:lumOff val="5000"/>
                            </a:schemeClr>
                          </a:solidFill>
                          <a:effectLst/>
                          <a:latin typeface="Open Sans Light" charset="0"/>
                          <a:ea typeface="+mn-ea"/>
                          <a:cs typeface="+mn-cs"/>
                        </a:rPr>
                        <a:t>construcción (miles)</a:t>
                      </a:r>
                      <a:endParaRPr lang="es-ES_tradnl"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no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noFill/>
                  </a:tcPr>
                </a:tc>
                <a:tc>
                  <a:txBody>
                    <a:bodyPr/>
                    <a:lstStyle/>
                    <a:p>
                      <a:pPr marL="0" marR="0" indent="0" algn="ctr" defTabSz="685800" rtl="0" eaLnBrk="1" fontAlgn="b" latinLnBrk="0" hangingPunct="1">
                        <a:lnSpc>
                          <a:spcPct val="100000"/>
                        </a:lnSpc>
                        <a:spcBef>
                          <a:spcPts val="0"/>
                        </a:spcBef>
                        <a:spcAft>
                          <a:spcPts val="0"/>
                        </a:spcAft>
                        <a:buClrTx/>
                        <a:buSzTx/>
                        <a:buFontTx/>
                        <a:buNone/>
                        <a:tabLst/>
                        <a:defRPr/>
                      </a:pPr>
                      <a:r>
                        <a:rPr lang="es-ES_tradnl" sz="700" kern="1200" dirty="0" smtClean="0">
                          <a:solidFill>
                            <a:schemeClr val="tx1">
                              <a:lumMod val="95000"/>
                              <a:lumOff val="5000"/>
                            </a:schemeClr>
                          </a:solidFill>
                          <a:effectLst/>
                          <a:latin typeface="Open Sans Light" charset="0"/>
                          <a:ea typeface="+mn-ea"/>
                          <a:cs typeface="+mn-cs"/>
                        </a:rPr>
                        <a:t>III Trimestre 20</a:t>
                      </a: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61,8</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14,9</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6,9</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4,4</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-1,6</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noFill/>
                  </a:tcPr>
                </a:tc>
              </a:tr>
              <a:tr h="127126">
                <a:tc>
                  <a:txBody>
                    <a:bodyPr/>
                    <a:lstStyle/>
                    <a:p>
                      <a:pPr marL="180000" algn="l" defTabSz="685800" rtl="0" eaLnBrk="1" fontAlgn="b" latinLnBrk="0" hangingPunct="1"/>
                      <a:r>
                        <a:rPr lang="es-ES_tradnl" sz="700" b="1" i="1" kern="1200" dirty="0" smtClean="0">
                          <a:solidFill>
                            <a:schemeClr val="tx1">
                              <a:lumMod val="95000"/>
                              <a:lumOff val="5000"/>
                            </a:schemeClr>
                          </a:solidFill>
                          <a:effectLst/>
                          <a:latin typeface="Open Sans" charset="0"/>
                          <a:ea typeface="+mn-ea"/>
                          <a:cs typeface="+mn-cs"/>
                        </a:rPr>
                        <a:t>Servicios</a:t>
                      </a:r>
                      <a:endParaRPr lang="es-ES_tradnl" sz="700" b="1" i="1" kern="1200" dirty="0">
                        <a:solidFill>
                          <a:schemeClr val="tx1">
                            <a:lumMod val="95000"/>
                            <a:lumOff val="5000"/>
                          </a:schemeClr>
                        </a:solidFill>
                        <a:effectLst/>
                        <a:latin typeface="Open Sans" charset="0"/>
                        <a:ea typeface="+mn-ea"/>
                        <a:cs typeface="+mn-cs"/>
                      </a:endParaRP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685800" rtl="0" eaLnBrk="1" fontAlgn="b" latinLnBrk="0" hangingPunct="1"/>
                      <a:r>
                        <a:rPr lang="sk-SK" sz="700" kern="1200" dirty="0">
                          <a:solidFill>
                            <a:schemeClr val="tx1">
                              <a:lumMod val="95000"/>
                              <a:lumOff val="5000"/>
                            </a:schemeClr>
                          </a:solidFill>
                          <a:effectLst/>
                          <a:latin typeface="Open Sans Light" charset="0"/>
                          <a:ea typeface="+mn-ea"/>
                          <a:cs typeface="+mn-cs"/>
                        </a:rPr>
                        <a:t> </a:t>
                      </a: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685800" rtl="0" eaLnBrk="1" fontAlgn="b" latinLnBrk="0" hangingPunct="1"/>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685800" rtl="0" eaLnBrk="1" fontAlgn="b" latinLnBrk="0" hangingPunct="1"/>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685800" rtl="0" eaLnBrk="1" fontAlgn="b" latinLnBrk="0" hangingPunct="1"/>
                      <a:r>
                        <a:rPr lang="sk-SK" sz="700" kern="1200">
                          <a:solidFill>
                            <a:schemeClr val="tx1">
                              <a:lumMod val="95000"/>
                              <a:lumOff val="5000"/>
                            </a:schemeClr>
                          </a:solidFill>
                          <a:effectLst/>
                          <a:latin typeface="Open Sans Light" charset="0"/>
                          <a:ea typeface="+mn-ea"/>
                          <a:cs typeface="+mn-cs"/>
                        </a:rPr>
                        <a:t> </a:t>
                      </a: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685800" rtl="0" eaLnBrk="1" fontAlgn="b" latinLnBrk="0" hangingPunct="1"/>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685800" rtl="0" eaLnBrk="1" fontAlgn="b" latinLnBrk="0" hangingPunct="1"/>
                      <a:r>
                        <a:rPr lang="sk-SK" sz="700" kern="1200" dirty="0">
                          <a:solidFill>
                            <a:schemeClr val="tx1">
                              <a:lumMod val="95000"/>
                              <a:lumOff val="5000"/>
                            </a:schemeClr>
                          </a:solidFill>
                          <a:effectLst/>
                          <a:latin typeface="Open Sans Light" charset="0"/>
                          <a:ea typeface="+mn-ea"/>
                          <a:cs typeface="+mn-cs"/>
                        </a:rPr>
                        <a:t> </a:t>
                      </a: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r h="127126">
                <a:tc>
                  <a:txBody>
                    <a:bodyPr/>
                    <a:lstStyle/>
                    <a:p>
                      <a:pPr marL="180000" algn="l" defTabSz="685800" rtl="0" eaLnBrk="1" fontAlgn="b" latinLnBrk="0" hangingPunct="1"/>
                      <a:r>
                        <a:rPr lang="es-ES_tradnl" sz="700" kern="1200" dirty="0">
                          <a:solidFill>
                            <a:schemeClr val="tx1">
                              <a:lumMod val="95000"/>
                              <a:lumOff val="5000"/>
                            </a:schemeClr>
                          </a:solidFill>
                          <a:effectLst/>
                          <a:latin typeface="Open Sans Light" charset="0"/>
                          <a:ea typeface="+mn-ea"/>
                          <a:cs typeface="+mn-cs"/>
                        </a:rPr>
                        <a:t>Ocupados en </a:t>
                      </a:r>
                      <a:r>
                        <a:rPr lang="es-ES_tradnl" sz="700" kern="1200" dirty="0" smtClean="0">
                          <a:solidFill>
                            <a:schemeClr val="tx1">
                              <a:lumMod val="95000"/>
                              <a:lumOff val="5000"/>
                            </a:schemeClr>
                          </a:solidFill>
                          <a:effectLst/>
                          <a:latin typeface="Open Sans Light" charset="0"/>
                          <a:ea typeface="+mn-ea"/>
                          <a:cs typeface="+mn-cs"/>
                        </a:rPr>
                        <a:t>servicios (miles)</a:t>
                      </a:r>
                      <a:endParaRPr lang="es-ES_tradnl"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no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noFill/>
                  </a:tcPr>
                </a:tc>
                <a:tc>
                  <a:txBody>
                    <a:bodyPr/>
                    <a:lstStyle/>
                    <a:p>
                      <a:pPr marL="0" algn="ctr" defTabSz="685800" rtl="0" eaLnBrk="1" fontAlgn="b" latinLnBrk="0" hangingPunct="1"/>
                      <a:r>
                        <a:rPr lang="es-ES_tradnl" sz="700" kern="1200" dirty="0" smtClean="0">
                          <a:solidFill>
                            <a:schemeClr val="tx1">
                              <a:lumMod val="95000"/>
                              <a:lumOff val="5000"/>
                            </a:schemeClr>
                          </a:solidFill>
                          <a:effectLst/>
                          <a:latin typeface="Open Sans Light" charset="0"/>
                          <a:ea typeface="+mn-ea"/>
                          <a:cs typeface="+mn-cs"/>
                        </a:rPr>
                        <a:t>III Trimestre 20</a:t>
                      </a:r>
                      <a:endParaRPr lang="es-ES_tradnl"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766,2</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-2,8</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-3,6</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noFill/>
                  </a:tcPr>
                </a:tc>
              </a:tr>
              <a:tr h="127126">
                <a:tc>
                  <a:txBody>
                    <a:bodyPr/>
                    <a:lstStyle/>
                    <a:p>
                      <a:pPr marL="180000" algn="l" defTabSz="685800" rtl="0" eaLnBrk="1" fontAlgn="b" latinLnBrk="0" hangingPunct="1"/>
                      <a:r>
                        <a:rPr lang="es-ES_tradnl" sz="700" b="1" i="1" kern="1200" dirty="0" smtClean="0">
                          <a:solidFill>
                            <a:schemeClr val="tx1">
                              <a:lumMod val="95000"/>
                              <a:lumOff val="5000"/>
                            </a:schemeClr>
                          </a:solidFill>
                          <a:effectLst/>
                          <a:latin typeface="Open Sans" charset="0"/>
                          <a:ea typeface="+mn-ea"/>
                          <a:cs typeface="+mn-cs"/>
                        </a:rPr>
                        <a:t>Turismo</a:t>
                      </a:r>
                      <a:endParaRPr lang="es-ES_tradnl" sz="700" b="1" i="1" kern="1200" dirty="0">
                        <a:solidFill>
                          <a:schemeClr val="tx1">
                            <a:lumMod val="95000"/>
                            <a:lumOff val="5000"/>
                          </a:schemeClr>
                        </a:solidFill>
                        <a:effectLst/>
                        <a:latin typeface="Open Sans" charset="0"/>
                        <a:ea typeface="+mn-ea"/>
                        <a:cs typeface="+mn-cs"/>
                      </a:endParaRP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685800" rtl="0" eaLnBrk="1" fontAlgn="b" latinLnBrk="0" hangingPunct="1"/>
                      <a:r>
                        <a:rPr lang="sk-SK" sz="700" kern="1200" dirty="0">
                          <a:solidFill>
                            <a:schemeClr val="tx1">
                              <a:lumMod val="95000"/>
                              <a:lumOff val="5000"/>
                            </a:schemeClr>
                          </a:solidFill>
                          <a:effectLst/>
                          <a:latin typeface="Open Sans Light" charset="0"/>
                          <a:ea typeface="+mn-ea"/>
                          <a:cs typeface="+mn-cs"/>
                        </a:rPr>
                        <a:t> </a:t>
                      </a: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685800" rtl="0" eaLnBrk="1" fontAlgn="b" latinLnBrk="0" hangingPunct="1"/>
                      <a:r>
                        <a:rPr lang="sk-SK" sz="700" kern="1200" dirty="0" smtClean="0">
                          <a:solidFill>
                            <a:schemeClr val="tx1">
                              <a:lumMod val="95000"/>
                              <a:lumOff val="5000"/>
                            </a:schemeClr>
                          </a:solidFill>
                          <a:effectLst/>
                          <a:latin typeface="Open Sans Light" charset="0"/>
                          <a:ea typeface="+mn-ea"/>
                          <a:cs typeface="+mn-cs"/>
                        </a:rPr>
                        <a:t> </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685800" rtl="0" eaLnBrk="1" fontAlgn="b" latinLnBrk="0" hangingPunct="1"/>
                      <a:r>
                        <a:rPr lang="sk-SK" sz="700" kern="1200" dirty="0">
                          <a:solidFill>
                            <a:schemeClr val="tx1">
                              <a:lumMod val="95000"/>
                              <a:lumOff val="5000"/>
                            </a:schemeClr>
                          </a:solidFill>
                          <a:effectLst/>
                          <a:latin typeface="Open Sans Light" charset="0"/>
                          <a:ea typeface="+mn-ea"/>
                          <a:cs typeface="+mn-cs"/>
                        </a:rPr>
                        <a:t> </a:t>
                      </a: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685800" rtl="0" eaLnBrk="1" fontAlgn="b" latinLnBrk="0" hangingPunct="1"/>
                      <a:r>
                        <a:rPr lang="sk-SK" sz="700" kern="1200" dirty="0">
                          <a:solidFill>
                            <a:schemeClr val="tx1">
                              <a:lumMod val="95000"/>
                              <a:lumOff val="5000"/>
                            </a:schemeClr>
                          </a:solidFill>
                          <a:effectLst/>
                          <a:latin typeface="Open Sans Light" charset="0"/>
                          <a:ea typeface="+mn-ea"/>
                          <a:cs typeface="+mn-cs"/>
                        </a:rPr>
                        <a:t> </a:t>
                      </a: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685800" rtl="0" eaLnBrk="1" fontAlgn="b" latinLnBrk="0" hangingPunct="1"/>
                      <a:r>
                        <a:rPr lang="sk-SK" sz="700" kern="1200" dirty="0">
                          <a:solidFill>
                            <a:schemeClr val="tx1">
                              <a:lumMod val="95000"/>
                              <a:lumOff val="5000"/>
                            </a:schemeClr>
                          </a:solidFill>
                          <a:effectLst/>
                          <a:latin typeface="Open Sans Light" charset="0"/>
                          <a:ea typeface="+mn-ea"/>
                          <a:cs typeface="+mn-cs"/>
                        </a:rPr>
                        <a:t> </a:t>
                      </a: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685800" rtl="0" eaLnBrk="1" fontAlgn="b" latinLnBrk="0" hangingPunct="1"/>
                      <a:r>
                        <a:rPr lang="sk-SK" sz="700" kern="1200" dirty="0">
                          <a:solidFill>
                            <a:schemeClr val="tx1">
                              <a:lumMod val="95000"/>
                              <a:lumOff val="5000"/>
                            </a:schemeClr>
                          </a:solidFill>
                          <a:effectLst/>
                          <a:latin typeface="Open Sans Light" charset="0"/>
                          <a:ea typeface="+mn-ea"/>
                          <a:cs typeface="+mn-cs"/>
                        </a:rPr>
                        <a:t> </a:t>
                      </a: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r h="127126">
                <a:tc>
                  <a:txBody>
                    <a:bodyPr/>
                    <a:lstStyle/>
                    <a:p>
                      <a:pPr marL="180000" algn="l" defTabSz="685800" rtl="0" eaLnBrk="1" fontAlgn="b" latinLnBrk="0" hangingPunct="1"/>
                      <a:r>
                        <a:rPr lang="es-ES_tradnl" sz="700" kern="1200" dirty="0">
                          <a:solidFill>
                            <a:schemeClr val="tx1">
                              <a:lumMod val="95000"/>
                              <a:lumOff val="5000"/>
                            </a:schemeClr>
                          </a:solidFill>
                          <a:effectLst/>
                          <a:latin typeface="Open Sans Light" charset="0"/>
                          <a:ea typeface="+mn-ea"/>
                          <a:cs typeface="+mn-cs"/>
                        </a:rPr>
                        <a:t>Viajeros </a:t>
                      </a:r>
                      <a:r>
                        <a:rPr lang="es-ES_tradnl" sz="700" kern="1200" dirty="0" smtClean="0">
                          <a:solidFill>
                            <a:schemeClr val="tx1">
                              <a:lumMod val="95000"/>
                              <a:lumOff val="5000"/>
                            </a:schemeClr>
                          </a:solidFill>
                          <a:effectLst/>
                          <a:latin typeface="Open Sans Light" charset="0"/>
                          <a:ea typeface="+mn-ea"/>
                          <a:cs typeface="+mn-cs"/>
                        </a:rPr>
                        <a:t>hoteles</a:t>
                      </a:r>
                      <a:endParaRPr lang="es-ES_tradnl"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no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marR="0" indent="0" algn="ctr" defTabSz="685800" rtl="0" eaLnBrk="1" fontAlgn="b" latinLnBrk="0" hangingPunct="1">
                        <a:lnSpc>
                          <a:spcPct val="100000"/>
                        </a:lnSpc>
                        <a:spcBef>
                          <a:spcPts val="0"/>
                        </a:spcBef>
                        <a:spcAft>
                          <a:spcPts val="0"/>
                        </a:spcAft>
                        <a:buClrTx/>
                        <a:buSzTx/>
                        <a:buFontTx/>
                        <a:buNone/>
                        <a:tabLst/>
                        <a:defRPr/>
                      </a:pPr>
                      <a:r>
                        <a:rPr lang="es-ES_tradnl" sz="700" kern="1200" dirty="0" smtClean="0">
                          <a:solidFill>
                            <a:schemeClr val="tx1">
                              <a:lumMod val="95000"/>
                              <a:lumOff val="5000"/>
                            </a:schemeClr>
                          </a:solidFill>
                          <a:effectLst/>
                          <a:latin typeface="Open Sans Light" charset="0"/>
                          <a:ea typeface="+mn-ea"/>
                          <a:cs typeface="+mn-cs"/>
                        </a:rPr>
                        <a:t>Septiembre 20</a:t>
                      </a: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122.705</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-59,4</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-68,5</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-64,8</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marR="0" indent="0" algn="ctr" defTabSz="685800" rtl="0" eaLnBrk="1" fontAlgn="b" latinLnBrk="0" hangingPunct="1">
                        <a:lnSpc>
                          <a:spcPct val="100000"/>
                        </a:lnSpc>
                        <a:spcBef>
                          <a:spcPts val="0"/>
                        </a:spcBef>
                        <a:spcAft>
                          <a:spcPts val="0"/>
                        </a:spcAft>
                        <a:buClrTx/>
                        <a:buSzTx/>
                        <a:buFontTx/>
                        <a:buNone/>
                        <a:tabLst/>
                        <a:defRPr/>
                      </a:pPr>
                      <a:r>
                        <a:rPr lang="es-ES" sz="700" kern="1200" dirty="0" smtClean="0">
                          <a:solidFill>
                            <a:schemeClr val="tx1">
                              <a:lumMod val="95000"/>
                              <a:lumOff val="5000"/>
                            </a:schemeClr>
                          </a:solidFill>
                          <a:effectLst/>
                          <a:latin typeface="Open Sans Light" charset="0"/>
                          <a:ea typeface="+mn-ea"/>
                          <a:cs typeface="+mn-cs"/>
                        </a:rPr>
                        <a:t>-65,9</a:t>
                      </a:r>
                      <a:endParaRPr lang="sk-SK" sz="700" kern="1200" dirty="0" smtClean="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r>
              <a:tr h="127126">
                <a:tc>
                  <a:txBody>
                    <a:bodyPr/>
                    <a:lstStyle/>
                    <a:p>
                      <a:pPr marL="180000" algn="l" defTabSz="685800" rtl="0" eaLnBrk="1" fontAlgn="b" latinLnBrk="0" hangingPunct="1"/>
                      <a:r>
                        <a:rPr lang="es-ES_tradnl" sz="700" kern="1200" dirty="0">
                          <a:solidFill>
                            <a:schemeClr val="tx1">
                              <a:lumMod val="95000"/>
                              <a:lumOff val="5000"/>
                            </a:schemeClr>
                          </a:solidFill>
                          <a:effectLst/>
                          <a:latin typeface="Open Sans Light" charset="0"/>
                          <a:ea typeface="+mn-ea"/>
                          <a:cs typeface="+mn-cs"/>
                        </a:rPr>
                        <a:t>Pernoctaciones en </a:t>
                      </a:r>
                      <a:r>
                        <a:rPr lang="es-ES_tradnl" sz="700" kern="1200" dirty="0" smtClean="0">
                          <a:solidFill>
                            <a:schemeClr val="tx1">
                              <a:lumMod val="95000"/>
                              <a:lumOff val="5000"/>
                            </a:schemeClr>
                          </a:solidFill>
                          <a:effectLst/>
                          <a:latin typeface="Open Sans Light" charset="0"/>
                          <a:ea typeface="+mn-ea"/>
                          <a:cs typeface="+mn-cs"/>
                        </a:rPr>
                        <a:t>hoteles </a:t>
                      </a:r>
                      <a:endParaRPr lang="es-ES_tradnl"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no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marR="0" indent="0" algn="ctr" defTabSz="685800" rtl="0" eaLnBrk="1" fontAlgn="b" latinLnBrk="0" hangingPunct="1">
                        <a:lnSpc>
                          <a:spcPct val="100000"/>
                        </a:lnSpc>
                        <a:spcBef>
                          <a:spcPts val="0"/>
                        </a:spcBef>
                        <a:spcAft>
                          <a:spcPts val="0"/>
                        </a:spcAft>
                        <a:buClrTx/>
                        <a:buSzTx/>
                        <a:buFontTx/>
                        <a:buNone/>
                        <a:tabLst/>
                        <a:defRPr/>
                      </a:pPr>
                      <a:r>
                        <a:rPr lang="es-ES_tradnl" sz="700" kern="1200" dirty="0" smtClean="0">
                          <a:solidFill>
                            <a:schemeClr val="tx1">
                              <a:lumMod val="95000"/>
                              <a:lumOff val="5000"/>
                            </a:schemeClr>
                          </a:solidFill>
                          <a:effectLst/>
                          <a:latin typeface="Open Sans Light" charset="0"/>
                          <a:ea typeface="+mn-ea"/>
                          <a:cs typeface="+mn-cs"/>
                        </a:rPr>
                        <a:t>Septiembre 20</a:t>
                      </a: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marR="0" indent="0" algn="ctr" defTabSz="685800" rtl="0" eaLnBrk="1" fontAlgn="b" latinLnBrk="0" hangingPunct="1">
                        <a:lnSpc>
                          <a:spcPct val="100000"/>
                        </a:lnSpc>
                        <a:spcBef>
                          <a:spcPts val="0"/>
                        </a:spcBef>
                        <a:spcAft>
                          <a:spcPts val="0"/>
                        </a:spcAft>
                        <a:buClrTx/>
                        <a:buSzTx/>
                        <a:buFontTx/>
                        <a:buNone/>
                        <a:tabLst/>
                        <a:defRPr/>
                      </a:pPr>
                      <a:r>
                        <a:rPr lang="es-ES" sz="700" kern="1200" dirty="0" smtClean="0">
                          <a:solidFill>
                            <a:schemeClr val="tx1">
                              <a:lumMod val="95000"/>
                              <a:lumOff val="5000"/>
                            </a:schemeClr>
                          </a:solidFill>
                          <a:effectLst/>
                          <a:latin typeface="Open Sans Light" charset="0"/>
                          <a:ea typeface="+mn-ea"/>
                          <a:cs typeface="+mn-cs"/>
                        </a:rPr>
                        <a:t>266.399</a:t>
                      </a:r>
                      <a:endParaRPr lang="sk-SK" sz="700" kern="1200" dirty="0" smtClean="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-64,7</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-78,4</a:t>
                      </a: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-68,2</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-71,0</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r>
              <a:tr h="127126">
                <a:tc>
                  <a:txBody>
                    <a:bodyPr/>
                    <a:lstStyle/>
                    <a:p>
                      <a:pPr marL="180000" algn="l" defTabSz="685800" rtl="0" eaLnBrk="1" fontAlgn="b" latinLnBrk="0" hangingPunct="1"/>
                      <a:r>
                        <a:rPr lang="es-ES_tradnl" sz="700" kern="1200" dirty="0">
                          <a:solidFill>
                            <a:schemeClr val="tx1">
                              <a:lumMod val="95000"/>
                              <a:lumOff val="5000"/>
                            </a:schemeClr>
                          </a:solidFill>
                          <a:effectLst/>
                          <a:latin typeface="Open Sans Light" charset="0"/>
                          <a:ea typeface="+mn-ea"/>
                          <a:cs typeface="+mn-cs"/>
                        </a:rPr>
                        <a:t>Pernoctaciones en </a:t>
                      </a:r>
                      <a:r>
                        <a:rPr lang="es-ES_tradnl" sz="700" kern="1200" dirty="0" smtClean="0">
                          <a:solidFill>
                            <a:schemeClr val="tx1">
                              <a:lumMod val="95000"/>
                              <a:lumOff val="5000"/>
                            </a:schemeClr>
                          </a:solidFill>
                          <a:effectLst/>
                          <a:latin typeface="Open Sans Light" charset="0"/>
                          <a:ea typeface="+mn-ea"/>
                          <a:cs typeface="+mn-cs"/>
                        </a:rPr>
                        <a:t>apartamentos </a:t>
                      </a:r>
                      <a:endParaRPr lang="es-ES_tradnl"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no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marR="0" indent="0" algn="ctr" defTabSz="685800" rtl="0" eaLnBrk="1" fontAlgn="b" latinLnBrk="0" hangingPunct="1">
                        <a:lnSpc>
                          <a:spcPct val="100000"/>
                        </a:lnSpc>
                        <a:spcBef>
                          <a:spcPts val="0"/>
                        </a:spcBef>
                        <a:spcAft>
                          <a:spcPts val="0"/>
                        </a:spcAft>
                        <a:buClrTx/>
                        <a:buSzTx/>
                        <a:buFontTx/>
                        <a:buNone/>
                        <a:tabLst/>
                        <a:defRPr/>
                      </a:pPr>
                      <a:r>
                        <a:rPr lang="es-ES_tradnl" sz="700" kern="1200" dirty="0" smtClean="0">
                          <a:solidFill>
                            <a:schemeClr val="tx1">
                              <a:lumMod val="95000"/>
                              <a:lumOff val="5000"/>
                            </a:schemeClr>
                          </a:solidFill>
                          <a:effectLst/>
                          <a:latin typeface="Open Sans Light" charset="0"/>
                          <a:ea typeface="+mn-ea"/>
                          <a:cs typeface="+mn-cs"/>
                        </a:rPr>
                        <a:t>Septiembre 20</a:t>
                      </a: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marR="0" indent="0" algn="ctr" defTabSz="685800" rtl="0" eaLnBrk="1" fontAlgn="b" latinLnBrk="0" hangingPunct="1">
                        <a:lnSpc>
                          <a:spcPct val="100000"/>
                        </a:lnSpc>
                        <a:spcBef>
                          <a:spcPts val="0"/>
                        </a:spcBef>
                        <a:spcAft>
                          <a:spcPts val="0"/>
                        </a:spcAft>
                        <a:buClrTx/>
                        <a:buSzTx/>
                        <a:buFontTx/>
                        <a:buNone/>
                        <a:tabLst/>
                        <a:defRPr/>
                      </a:pPr>
                      <a:r>
                        <a:rPr lang="es-ES" sz="700" b="0" i="0" u="none" strike="noStrike" kern="1200" dirty="0" smtClean="0">
                          <a:solidFill>
                            <a:srgbClr val="333333"/>
                          </a:solidFill>
                          <a:effectLst/>
                          <a:latin typeface="Open Sans Light"/>
                          <a:ea typeface="+mn-ea"/>
                          <a:cs typeface="+mn-cs"/>
                        </a:rPr>
                        <a:t>62.642</a:t>
                      </a:r>
                      <a:endParaRPr lang="sk-SK" sz="500" kern="1200" dirty="0" smtClean="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-63,5</a:t>
                      </a: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-72,7</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-59,9</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-64,7</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r>
              <a:tr h="127126">
                <a:tc>
                  <a:txBody>
                    <a:bodyPr/>
                    <a:lstStyle/>
                    <a:p>
                      <a:pPr marL="180000" algn="l" defTabSz="685800" rtl="0" eaLnBrk="1" fontAlgn="b" latinLnBrk="0" hangingPunct="1"/>
                      <a:r>
                        <a:rPr lang="es-ES_tradnl" sz="700" kern="1200" dirty="0">
                          <a:solidFill>
                            <a:schemeClr val="tx1">
                              <a:lumMod val="95000"/>
                              <a:lumOff val="5000"/>
                            </a:schemeClr>
                          </a:solidFill>
                          <a:effectLst/>
                          <a:latin typeface="Open Sans Light" charset="0"/>
                          <a:ea typeface="+mn-ea"/>
                          <a:cs typeface="+mn-cs"/>
                        </a:rPr>
                        <a:t>Transporte aéreo de viajeros</a:t>
                      </a:r>
                    </a:p>
                  </a:txBody>
                  <a:tcPr marL="8440" marR="8440" marT="8440" marB="0" anchor="ctr">
                    <a:lnL w="3175" cap="flat" cmpd="sng" algn="ctr">
                      <a:no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marR="0" indent="0" algn="ctr" defTabSz="685800" rtl="0" eaLnBrk="1" fontAlgn="b" latinLnBrk="0" hangingPunct="1">
                        <a:lnSpc>
                          <a:spcPct val="100000"/>
                        </a:lnSpc>
                        <a:spcBef>
                          <a:spcPts val="0"/>
                        </a:spcBef>
                        <a:spcAft>
                          <a:spcPts val="0"/>
                        </a:spcAft>
                        <a:buClrTx/>
                        <a:buSzTx/>
                        <a:buFontTx/>
                        <a:buNone/>
                        <a:tabLst/>
                        <a:defRPr/>
                      </a:pPr>
                      <a:r>
                        <a:rPr lang="es-ES_tradnl" sz="700" kern="1200" dirty="0" smtClean="0">
                          <a:solidFill>
                            <a:schemeClr val="tx1">
                              <a:lumMod val="95000"/>
                              <a:lumOff val="5000"/>
                            </a:schemeClr>
                          </a:solidFill>
                          <a:effectLst/>
                          <a:latin typeface="Open Sans Light" charset="0"/>
                          <a:ea typeface="+mn-ea"/>
                          <a:cs typeface="+mn-cs"/>
                        </a:rPr>
                        <a:t>Octubre 20</a:t>
                      </a: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152.645</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-80,1</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-81,9</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-68,3</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-70,9</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r>
              <a:tr h="127126">
                <a:tc>
                  <a:txBody>
                    <a:bodyPr/>
                    <a:lstStyle/>
                    <a:p>
                      <a:pPr marL="180000" algn="l" defTabSz="685800" rtl="0" eaLnBrk="1" fontAlgn="b" latinLnBrk="0" hangingPunct="1"/>
                      <a:r>
                        <a:rPr lang="es-ES_tradnl" sz="700" kern="1200" dirty="0">
                          <a:solidFill>
                            <a:schemeClr val="tx1">
                              <a:lumMod val="95000"/>
                              <a:lumOff val="5000"/>
                            </a:schemeClr>
                          </a:solidFill>
                          <a:effectLst/>
                          <a:latin typeface="Open Sans Light" charset="0"/>
                          <a:ea typeface="+mn-ea"/>
                          <a:cs typeface="+mn-cs"/>
                        </a:rPr>
                        <a:t>Número </a:t>
                      </a:r>
                      <a:r>
                        <a:rPr lang="es-ES_tradnl" sz="700" kern="1200" dirty="0" smtClean="0">
                          <a:solidFill>
                            <a:schemeClr val="tx1">
                              <a:lumMod val="95000"/>
                              <a:lumOff val="5000"/>
                            </a:schemeClr>
                          </a:solidFill>
                          <a:effectLst/>
                          <a:latin typeface="Open Sans Light" charset="0"/>
                          <a:ea typeface="+mn-ea"/>
                          <a:cs typeface="+mn-cs"/>
                        </a:rPr>
                        <a:t> de </a:t>
                      </a:r>
                      <a:r>
                        <a:rPr lang="es-ES_tradnl" sz="700" kern="1200" dirty="0" err="1" smtClean="0">
                          <a:solidFill>
                            <a:schemeClr val="tx1">
                              <a:lumMod val="95000"/>
                              <a:lumOff val="5000"/>
                            </a:schemeClr>
                          </a:solidFill>
                          <a:effectLst/>
                          <a:latin typeface="Open Sans Light" charset="0"/>
                          <a:ea typeface="+mn-ea"/>
                          <a:cs typeface="+mn-cs"/>
                        </a:rPr>
                        <a:t>cruceristas</a:t>
                      </a:r>
                      <a:endParaRPr lang="es-ES_tradnl"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no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noFill/>
                  </a:tcPr>
                </a:tc>
                <a:tc>
                  <a:txBody>
                    <a:bodyPr/>
                    <a:lstStyle/>
                    <a:p>
                      <a:pPr marL="0" marR="0" indent="0" algn="ctr" defTabSz="685800" rtl="0" eaLnBrk="1" fontAlgn="b" latinLnBrk="0" hangingPunct="1">
                        <a:lnSpc>
                          <a:spcPct val="100000"/>
                        </a:lnSpc>
                        <a:spcBef>
                          <a:spcPts val="0"/>
                        </a:spcBef>
                        <a:spcAft>
                          <a:spcPts val="0"/>
                        </a:spcAft>
                        <a:buClrTx/>
                        <a:buSzTx/>
                        <a:buFontTx/>
                        <a:buNone/>
                        <a:tabLst/>
                        <a:defRPr/>
                      </a:pPr>
                      <a:r>
                        <a:rPr lang="es-ES_tradnl" sz="700" kern="1200" dirty="0" smtClean="0">
                          <a:solidFill>
                            <a:schemeClr val="tx1">
                              <a:lumMod val="95000"/>
                              <a:lumOff val="5000"/>
                            </a:schemeClr>
                          </a:solidFill>
                          <a:effectLst/>
                          <a:latin typeface="Open Sans Light" charset="0"/>
                          <a:ea typeface="+mn-ea"/>
                          <a:cs typeface="+mn-cs"/>
                        </a:rPr>
                        <a:t>Septiembre 20</a:t>
                      </a: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0</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-93,1</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-99,9</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-90,9</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-83,3</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noFill/>
                  </a:tcPr>
                </a:tc>
              </a:tr>
              <a:tr h="127126">
                <a:tc>
                  <a:txBody>
                    <a:bodyPr/>
                    <a:lstStyle/>
                    <a:p>
                      <a:pPr marL="180000" algn="l" defTabSz="685800" rtl="0" eaLnBrk="1" fontAlgn="b" latinLnBrk="0" hangingPunct="1"/>
                      <a:r>
                        <a:rPr lang="es-ES_tradnl" sz="700" b="1" i="1" kern="1200" dirty="0" smtClean="0">
                          <a:solidFill>
                            <a:schemeClr val="tx1">
                              <a:lumMod val="95000"/>
                              <a:lumOff val="5000"/>
                            </a:schemeClr>
                          </a:solidFill>
                          <a:effectLst/>
                          <a:latin typeface="Open Sans" charset="0"/>
                          <a:ea typeface="+mn-ea"/>
                          <a:cs typeface="+mn-cs"/>
                        </a:rPr>
                        <a:t>Financiero</a:t>
                      </a:r>
                      <a:endParaRPr lang="es-ES_tradnl" sz="700" b="1" i="1" kern="1200" dirty="0">
                        <a:solidFill>
                          <a:schemeClr val="tx1">
                            <a:lumMod val="95000"/>
                            <a:lumOff val="5000"/>
                          </a:schemeClr>
                        </a:solidFill>
                        <a:effectLst/>
                        <a:latin typeface="Open Sans" charset="0"/>
                        <a:ea typeface="+mn-ea"/>
                        <a:cs typeface="+mn-cs"/>
                      </a:endParaRP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685800" rtl="0" eaLnBrk="1" fontAlgn="b" latinLnBrk="0" hangingPunct="1"/>
                      <a:r>
                        <a:rPr lang="sk-SK" sz="700" kern="1200" dirty="0">
                          <a:solidFill>
                            <a:schemeClr val="tx1">
                              <a:lumMod val="95000"/>
                              <a:lumOff val="5000"/>
                            </a:schemeClr>
                          </a:solidFill>
                          <a:effectLst/>
                          <a:latin typeface="Open Sans Light" charset="0"/>
                          <a:ea typeface="+mn-ea"/>
                          <a:cs typeface="+mn-cs"/>
                        </a:rPr>
                        <a:t> </a:t>
                      </a: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685800" rtl="0" eaLnBrk="1" fontAlgn="b" latinLnBrk="0" hangingPunct="1"/>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685800" rtl="0" eaLnBrk="1" fontAlgn="b" latinLnBrk="0" hangingPunct="1"/>
                      <a:endParaRPr lang="sk-SK" sz="700" kern="120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685800" rtl="0" eaLnBrk="1" fontAlgn="b" latinLnBrk="0" hangingPunct="1"/>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685800" rtl="0" eaLnBrk="1" fontAlgn="b" latinLnBrk="0" hangingPunct="1"/>
                      <a:endParaRPr lang="sk-SK" sz="700" kern="120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685800" rtl="0" eaLnBrk="1" fontAlgn="b" latinLnBrk="0" hangingPunct="1"/>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r h="127126">
                <a:tc>
                  <a:txBody>
                    <a:bodyPr/>
                    <a:lstStyle/>
                    <a:p>
                      <a:pPr marL="180000" algn="l" defTabSz="685800" rtl="0" eaLnBrk="1" fontAlgn="b" latinLnBrk="0" hangingPunct="1"/>
                      <a:r>
                        <a:rPr lang="es-ES_tradnl" sz="700" kern="1200" dirty="0">
                          <a:solidFill>
                            <a:schemeClr val="tx1">
                              <a:lumMod val="95000"/>
                              <a:lumOff val="5000"/>
                            </a:schemeClr>
                          </a:solidFill>
                          <a:effectLst/>
                          <a:latin typeface="Open Sans Light" charset="0"/>
                          <a:ea typeface="+mn-ea"/>
                          <a:cs typeface="+mn-cs"/>
                        </a:rPr>
                        <a:t>Depósitos del s</a:t>
                      </a:r>
                      <a:r>
                        <a:rPr lang="es-ES_tradnl" sz="700" kern="1200" dirty="0" smtClean="0">
                          <a:solidFill>
                            <a:schemeClr val="tx1">
                              <a:lumMod val="95000"/>
                              <a:lumOff val="5000"/>
                            </a:schemeClr>
                          </a:solidFill>
                          <a:effectLst/>
                          <a:latin typeface="Open Sans Light" charset="0"/>
                          <a:ea typeface="+mn-ea"/>
                          <a:cs typeface="+mn-cs"/>
                        </a:rPr>
                        <a:t>. privado bancario (miles €)</a:t>
                      </a:r>
                      <a:endParaRPr lang="es-ES_tradnl"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no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_tradnl" sz="700" kern="1200" dirty="0" smtClean="0">
                          <a:solidFill>
                            <a:schemeClr val="tx1">
                              <a:lumMod val="95000"/>
                              <a:lumOff val="5000"/>
                            </a:schemeClr>
                          </a:solidFill>
                          <a:effectLst/>
                          <a:latin typeface="Open Sans Light" charset="0"/>
                          <a:ea typeface="+mn-ea"/>
                          <a:cs typeface="+mn-cs"/>
                        </a:rPr>
                        <a:t>II Trimestre</a:t>
                      </a:r>
                      <a:r>
                        <a:rPr lang="es-ES_tradnl" sz="700" kern="1200" baseline="0" dirty="0" smtClean="0">
                          <a:solidFill>
                            <a:schemeClr val="tx1">
                              <a:lumMod val="95000"/>
                              <a:lumOff val="5000"/>
                            </a:schemeClr>
                          </a:solidFill>
                          <a:effectLst/>
                          <a:latin typeface="Open Sans Light" charset="0"/>
                          <a:ea typeface="+mn-ea"/>
                          <a:cs typeface="+mn-cs"/>
                        </a:rPr>
                        <a:t> 20</a:t>
                      </a:r>
                      <a:endParaRPr lang="es-ES_tradnl"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61.935</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7,7</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6,3</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r>
              <a:tr h="127126">
                <a:tc>
                  <a:txBody>
                    <a:bodyPr/>
                    <a:lstStyle/>
                    <a:p>
                      <a:pPr marL="180000" algn="l" defTabSz="685800" rtl="0" eaLnBrk="1" fontAlgn="b" latinLnBrk="0" hangingPunct="1"/>
                      <a:r>
                        <a:rPr lang="es-ES_tradnl" sz="700" kern="1200" dirty="0">
                          <a:solidFill>
                            <a:schemeClr val="tx1">
                              <a:lumMod val="95000"/>
                              <a:lumOff val="5000"/>
                            </a:schemeClr>
                          </a:solidFill>
                          <a:effectLst/>
                          <a:latin typeface="Open Sans Light" charset="0"/>
                          <a:ea typeface="+mn-ea"/>
                          <a:cs typeface="+mn-cs"/>
                        </a:rPr>
                        <a:t>Créditos al s. privado </a:t>
                      </a:r>
                      <a:r>
                        <a:rPr lang="es-ES_tradnl" sz="700" kern="1200" dirty="0" err="1" smtClean="0">
                          <a:solidFill>
                            <a:schemeClr val="tx1">
                              <a:lumMod val="95000"/>
                              <a:lumOff val="5000"/>
                            </a:schemeClr>
                          </a:solidFill>
                          <a:effectLst/>
                          <a:latin typeface="Open Sans Light" charset="0"/>
                          <a:ea typeface="+mn-ea"/>
                          <a:cs typeface="+mn-cs"/>
                        </a:rPr>
                        <a:t>sist</a:t>
                      </a:r>
                      <a:r>
                        <a:rPr lang="es-ES_tradnl" sz="700" kern="1200" dirty="0" smtClean="0">
                          <a:solidFill>
                            <a:schemeClr val="tx1">
                              <a:lumMod val="95000"/>
                              <a:lumOff val="5000"/>
                            </a:schemeClr>
                          </a:solidFill>
                          <a:effectLst/>
                          <a:latin typeface="Open Sans Light" charset="0"/>
                          <a:ea typeface="+mn-ea"/>
                          <a:cs typeface="+mn-cs"/>
                        </a:rPr>
                        <a:t>. bancario (miles €)</a:t>
                      </a:r>
                      <a:endParaRPr lang="es-ES_tradnl"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no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marR="0" indent="0" algn="ctr" defTabSz="685800" rtl="0" eaLnBrk="1" fontAlgn="b" latinLnBrk="0" hangingPunct="1">
                        <a:lnSpc>
                          <a:spcPct val="100000"/>
                        </a:lnSpc>
                        <a:spcBef>
                          <a:spcPts val="0"/>
                        </a:spcBef>
                        <a:spcAft>
                          <a:spcPts val="0"/>
                        </a:spcAft>
                        <a:buClrTx/>
                        <a:buSzTx/>
                        <a:buFontTx/>
                        <a:buNone/>
                        <a:tabLst/>
                        <a:defRPr/>
                      </a:pPr>
                      <a:r>
                        <a:rPr lang="es-ES_tradnl" sz="700" kern="1200" dirty="0" smtClean="0">
                          <a:solidFill>
                            <a:schemeClr val="tx1">
                              <a:lumMod val="95000"/>
                              <a:lumOff val="5000"/>
                            </a:schemeClr>
                          </a:solidFill>
                          <a:effectLst/>
                          <a:latin typeface="Open Sans Light" charset="0"/>
                          <a:ea typeface="+mn-ea"/>
                          <a:cs typeface="+mn-cs"/>
                        </a:rPr>
                        <a:t>II Trimestre</a:t>
                      </a:r>
                      <a:r>
                        <a:rPr lang="es-ES_tradnl" sz="700" kern="1200" baseline="0" dirty="0" smtClean="0">
                          <a:solidFill>
                            <a:schemeClr val="tx1">
                              <a:lumMod val="95000"/>
                              <a:lumOff val="5000"/>
                            </a:schemeClr>
                          </a:solidFill>
                          <a:effectLst/>
                          <a:latin typeface="Open Sans Light" charset="0"/>
                          <a:ea typeface="+mn-ea"/>
                          <a:cs typeface="+mn-cs"/>
                        </a:rPr>
                        <a:t> 20</a:t>
                      </a:r>
                      <a:endParaRPr lang="es-ES_tradnl" sz="700" kern="1200" dirty="0" smtClean="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60.288</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3,0</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2,2</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r>
              <a:tr h="127126">
                <a:tc>
                  <a:txBody>
                    <a:bodyPr/>
                    <a:lstStyle/>
                    <a:p>
                      <a:pPr marL="180000" algn="l" defTabSz="685800" rtl="0" eaLnBrk="1" fontAlgn="b" latinLnBrk="0" hangingPunct="1"/>
                      <a:r>
                        <a:rPr lang="es-ES_tradnl" sz="700" b="1" i="1" kern="1200" dirty="0" smtClean="0">
                          <a:solidFill>
                            <a:schemeClr val="tx1">
                              <a:lumMod val="95000"/>
                              <a:lumOff val="5000"/>
                            </a:schemeClr>
                          </a:solidFill>
                          <a:effectLst/>
                          <a:latin typeface="Open Sans" charset="0"/>
                          <a:ea typeface="+mn-ea"/>
                          <a:cs typeface="+mn-cs"/>
                        </a:rPr>
                        <a:t>Transporte</a:t>
                      </a:r>
                      <a:endParaRPr lang="es-ES_tradnl" sz="700" b="1" i="1" kern="1200" dirty="0">
                        <a:solidFill>
                          <a:schemeClr val="tx1">
                            <a:lumMod val="95000"/>
                            <a:lumOff val="5000"/>
                          </a:schemeClr>
                        </a:solidFill>
                        <a:effectLst/>
                        <a:latin typeface="Open Sans" charset="0"/>
                        <a:ea typeface="+mn-ea"/>
                        <a:cs typeface="+mn-cs"/>
                      </a:endParaRP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solidFill>
                      <a:schemeClr val="bg1">
                        <a:lumMod val="95000"/>
                      </a:schemeClr>
                    </a:solidFill>
                  </a:tcPr>
                </a:tc>
                <a:tc>
                  <a:txBody>
                    <a:bodyPr/>
                    <a:lstStyle/>
                    <a:p>
                      <a:pPr marL="0" algn="ctr" defTabSz="685800" rtl="0" eaLnBrk="1" fontAlgn="b" latinLnBrk="0" hangingPunct="1"/>
                      <a:r>
                        <a:rPr lang="sk-SK" sz="700" kern="1200">
                          <a:solidFill>
                            <a:schemeClr val="tx1">
                              <a:lumMod val="95000"/>
                              <a:lumOff val="5000"/>
                            </a:schemeClr>
                          </a:solidFill>
                          <a:effectLst/>
                          <a:latin typeface="Open Sans Light" charset="0"/>
                          <a:ea typeface="+mn-ea"/>
                          <a:cs typeface="+mn-cs"/>
                        </a:rPr>
                        <a:t> </a:t>
                      </a: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solidFill>
                      <a:schemeClr val="bg1">
                        <a:lumMod val="95000"/>
                      </a:schemeClr>
                    </a:solidFill>
                  </a:tcPr>
                </a:tc>
                <a:tc>
                  <a:txBody>
                    <a:bodyPr/>
                    <a:lstStyle/>
                    <a:p>
                      <a:pPr marL="0" algn="ctr" defTabSz="685800" rtl="0" eaLnBrk="1" fontAlgn="b" latinLnBrk="0" hangingPunct="1"/>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solidFill>
                      <a:schemeClr val="bg1">
                        <a:lumMod val="95000"/>
                      </a:schemeClr>
                    </a:solidFill>
                  </a:tcPr>
                </a:tc>
                <a:tc>
                  <a:txBody>
                    <a:bodyPr/>
                    <a:lstStyle/>
                    <a:p>
                      <a:pPr marL="0" algn="ctr" defTabSz="685800" rtl="0" eaLnBrk="1" fontAlgn="b" latinLnBrk="0" hangingPunct="1"/>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solidFill>
                      <a:schemeClr val="bg1">
                        <a:lumMod val="95000"/>
                      </a:schemeClr>
                    </a:solidFill>
                  </a:tcPr>
                </a:tc>
                <a:tc>
                  <a:txBody>
                    <a:bodyPr/>
                    <a:lstStyle/>
                    <a:p>
                      <a:pPr marL="0" algn="ctr" defTabSz="685800" rtl="0" eaLnBrk="1" fontAlgn="b" latinLnBrk="0" hangingPunct="1"/>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solidFill>
                      <a:schemeClr val="bg1">
                        <a:lumMod val="95000"/>
                      </a:schemeClr>
                    </a:solidFill>
                  </a:tcPr>
                </a:tc>
                <a:tc>
                  <a:txBody>
                    <a:bodyPr/>
                    <a:lstStyle/>
                    <a:p>
                      <a:pPr marL="0" algn="ctr" defTabSz="685800" rtl="0" eaLnBrk="1" fontAlgn="b" latinLnBrk="0" hangingPunct="1"/>
                      <a:endParaRPr lang="sk-SK" sz="700" kern="120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solidFill>
                      <a:schemeClr val="bg1">
                        <a:lumMod val="95000"/>
                      </a:schemeClr>
                    </a:solidFill>
                  </a:tcPr>
                </a:tc>
                <a:tc>
                  <a:txBody>
                    <a:bodyPr/>
                    <a:lstStyle/>
                    <a:p>
                      <a:pPr marL="0" algn="ctr" defTabSz="685800" rtl="0" eaLnBrk="1" fontAlgn="b" latinLnBrk="0" hangingPunct="1"/>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solidFill>
                      <a:schemeClr val="bg1">
                        <a:lumMod val="95000"/>
                      </a:schemeClr>
                    </a:solidFill>
                  </a:tcPr>
                </a:tc>
              </a:tr>
              <a:tr h="127126">
                <a:tc>
                  <a:txBody>
                    <a:bodyPr/>
                    <a:lstStyle/>
                    <a:p>
                      <a:pPr marL="180000" algn="l" defTabSz="685800" rtl="0" eaLnBrk="1" fontAlgn="b" latinLnBrk="0" hangingPunct="1"/>
                      <a:r>
                        <a:rPr lang="es-ES_tradnl" sz="700" kern="1200" dirty="0">
                          <a:solidFill>
                            <a:schemeClr val="tx1">
                              <a:lumMod val="95000"/>
                              <a:lumOff val="5000"/>
                            </a:schemeClr>
                          </a:solidFill>
                          <a:effectLst/>
                          <a:latin typeface="Open Sans Light" charset="0"/>
                          <a:ea typeface="+mn-ea"/>
                          <a:cs typeface="+mn-cs"/>
                        </a:rPr>
                        <a:t>Transporte marítimo de </a:t>
                      </a:r>
                      <a:r>
                        <a:rPr lang="es-ES_tradnl" sz="700" kern="1200" dirty="0" smtClean="0">
                          <a:solidFill>
                            <a:schemeClr val="tx1">
                              <a:lumMod val="95000"/>
                              <a:lumOff val="5000"/>
                            </a:schemeClr>
                          </a:solidFill>
                          <a:effectLst/>
                          <a:latin typeface="Open Sans Light" charset="0"/>
                          <a:ea typeface="+mn-ea"/>
                          <a:cs typeface="+mn-cs"/>
                        </a:rPr>
                        <a:t>mercancías (Toneladas)</a:t>
                      </a:r>
                      <a:endParaRPr lang="es-ES_tradnl"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no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marR="0" indent="0" algn="ctr" defTabSz="685800" rtl="0" eaLnBrk="1" fontAlgn="b" latinLnBrk="0" hangingPunct="1">
                        <a:lnSpc>
                          <a:spcPct val="100000"/>
                        </a:lnSpc>
                        <a:spcBef>
                          <a:spcPts val="0"/>
                        </a:spcBef>
                        <a:spcAft>
                          <a:spcPts val="0"/>
                        </a:spcAft>
                        <a:buClrTx/>
                        <a:buSzTx/>
                        <a:buFontTx/>
                        <a:buNone/>
                        <a:tabLst/>
                        <a:defRPr/>
                      </a:pPr>
                      <a:r>
                        <a:rPr lang="es-ES" sz="700" kern="1200" dirty="0" smtClean="0">
                          <a:solidFill>
                            <a:schemeClr val="tx1">
                              <a:lumMod val="95000"/>
                              <a:lumOff val="5000"/>
                            </a:schemeClr>
                          </a:solidFill>
                          <a:effectLst/>
                          <a:latin typeface="Open Sans Light" charset="0"/>
                          <a:ea typeface="+mn-ea"/>
                          <a:cs typeface="+mn-cs"/>
                        </a:rPr>
                        <a:t>Septiembre 20</a:t>
                      </a: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algn="ctr" fontAlgn="ctr"/>
                      <a:r>
                        <a:rPr lang="es-ES" sz="700" b="0" i="0" u="none" strike="noStrike" dirty="0" smtClean="0">
                          <a:solidFill>
                            <a:schemeClr val="tx1"/>
                          </a:solidFill>
                          <a:effectLst/>
                          <a:latin typeface="Open Sans Light"/>
                        </a:rPr>
                        <a:t>7.199,183</a:t>
                      </a:r>
                      <a:r>
                        <a:rPr lang="es-ES" sz="700" b="0" i="0" u="none" strike="noStrike" dirty="0" smtClean="0">
                          <a:solidFill>
                            <a:srgbClr val="363636"/>
                          </a:solidFill>
                          <a:effectLst/>
                          <a:latin typeface="Open Sans Light"/>
                        </a:rPr>
                        <a:t> </a:t>
                      </a:r>
                      <a:endParaRPr lang="es-ES" sz="700" b="0" i="0" u="none" strike="noStrike" dirty="0">
                        <a:solidFill>
                          <a:srgbClr val="363636"/>
                        </a:solidFill>
                        <a:effectLst/>
                        <a:latin typeface="Open Sans Light"/>
                      </a:endParaRPr>
                    </a:p>
                  </a:txBody>
                  <a:tcPr marL="9525" marR="9525" marT="9525"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14,0</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-6,9</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-5,1</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-10,7</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r>
              <a:tr h="127126">
                <a:tc>
                  <a:txBody>
                    <a:bodyPr/>
                    <a:lstStyle/>
                    <a:p>
                      <a:pPr marL="180000" algn="l" defTabSz="685800" rtl="0" eaLnBrk="1" fontAlgn="b" latinLnBrk="0" hangingPunct="1"/>
                      <a:r>
                        <a:rPr lang="es-ES_tradnl" sz="700" kern="1200" dirty="0" smtClean="0">
                          <a:solidFill>
                            <a:schemeClr val="tx1">
                              <a:lumMod val="95000"/>
                              <a:lumOff val="5000"/>
                            </a:schemeClr>
                          </a:solidFill>
                          <a:effectLst/>
                          <a:latin typeface="Open Sans Light" charset="0"/>
                          <a:ea typeface="+mn-ea"/>
                          <a:cs typeface="+mn-cs"/>
                        </a:rPr>
                        <a:t>Transporte marítimo de</a:t>
                      </a:r>
                      <a:r>
                        <a:rPr lang="es-ES_tradnl" sz="700" kern="1200" baseline="0" dirty="0" smtClean="0">
                          <a:solidFill>
                            <a:schemeClr val="tx1">
                              <a:lumMod val="95000"/>
                              <a:lumOff val="5000"/>
                            </a:schemeClr>
                          </a:solidFill>
                          <a:effectLst/>
                          <a:latin typeface="Open Sans Light" charset="0"/>
                          <a:ea typeface="+mn-ea"/>
                          <a:cs typeface="+mn-cs"/>
                        </a:rPr>
                        <a:t> contenedores (</a:t>
                      </a:r>
                      <a:r>
                        <a:rPr lang="es-ES_tradnl" sz="700" kern="1200" baseline="0" dirty="0" err="1" smtClean="0">
                          <a:solidFill>
                            <a:schemeClr val="tx1">
                              <a:lumMod val="95000"/>
                              <a:lumOff val="5000"/>
                            </a:schemeClr>
                          </a:solidFill>
                          <a:effectLst/>
                          <a:latin typeface="Open Sans Light" charset="0"/>
                          <a:ea typeface="+mn-ea"/>
                          <a:cs typeface="+mn-cs"/>
                        </a:rPr>
                        <a:t>Teus</a:t>
                      </a:r>
                      <a:r>
                        <a:rPr lang="es-ES_tradnl" sz="700" kern="1200" baseline="0" dirty="0" smtClean="0">
                          <a:solidFill>
                            <a:schemeClr val="tx1">
                              <a:lumMod val="95000"/>
                              <a:lumOff val="5000"/>
                            </a:schemeClr>
                          </a:solidFill>
                          <a:effectLst/>
                          <a:latin typeface="Open Sans Light" charset="0"/>
                          <a:ea typeface="+mn-ea"/>
                          <a:cs typeface="+mn-cs"/>
                        </a:rPr>
                        <a:t>)</a:t>
                      </a:r>
                      <a:endParaRPr lang="es-ES_tradnl"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no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marR="0" indent="0" algn="ctr" defTabSz="685800" rtl="0" eaLnBrk="1" fontAlgn="b" latinLnBrk="0" hangingPunct="1">
                        <a:lnSpc>
                          <a:spcPct val="100000"/>
                        </a:lnSpc>
                        <a:spcBef>
                          <a:spcPts val="0"/>
                        </a:spcBef>
                        <a:spcAft>
                          <a:spcPts val="0"/>
                        </a:spcAft>
                        <a:buClrTx/>
                        <a:buSzTx/>
                        <a:buFontTx/>
                        <a:buNone/>
                        <a:tabLst/>
                        <a:defRPr/>
                      </a:pPr>
                      <a:r>
                        <a:rPr lang="es-ES_tradnl" sz="700" kern="1200" dirty="0" smtClean="0">
                          <a:solidFill>
                            <a:schemeClr val="tx1">
                              <a:lumMod val="95000"/>
                              <a:lumOff val="5000"/>
                            </a:schemeClr>
                          </a:solidFill>
                          <a:effectLst/>
                          <a:latin typeface="Open Sans Light" charset="0"/>
                          <a:ea typeface="+mn-ea"/>
                          <a:cs typeface="+mn-cs"/>
                        </a:rPr>
                        <a:t>Septiembre 20</a:t>
                      </a: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477.194</a:t>
                      </a:r>
                      <a:r>
                        <a:rPr lang="sk-SK" sz="700" kern="1200" dirty="0" smtClean="0">
                          <a:solidFill>
                            <a:schemeClr val="tx1">
                              <a:lumMod val="95000"/>
                              <a:lumOff val="5000"/>
                            </a:schemeClr>
                          </a:solidFill>
                          <a:effectLst/>
                          <a:latin typeface="Open Sans Light" charset="0"/>
                          <a:ea typeface="+mn-ea"/>
                          <a:cs typeface="+mn-cs"/>
                        </a:rPr>
                        <a:t> </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12,2</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-0,7</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-5,3</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-8,0</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r>
              <a:tr h="127126">
                <a:tc>
                  <a:txBody>
                    <a:bodyPr/>
                    <a:lstStyle/>
                    <a:p>
                      <a:pPr marL="180000" algn="l" defTabSz="685800" rtl="0" eaLnBrk="1" fontAlgn="b" latinLnBrk="0" hangingPunct="1"/>
                      <a:r>
                        <a:rPr lang="es-ES_tradnl" sz="700" kern="1200" dirty="0">
                          <a:solidFill>
                            <a:schemeClr val="tx1">
                              <a:lumMod val="95000"/>
                              <a:lumOff val="5000"/>
                            </a:schemeClr>
                          </a:solidFill>
                          <a:effectLst/>
                          <a:latin typeface="Open Sans Light" charset="0"/>
                          <a:ea typeface="+mn-ea"/>
                          <a:cs typeface="+mn-cs"/>
                        </a:rPr>
                        <a:t>Transporte aéreo de </a:t>
                      </a:r>
                      <a:r>
                        <a:rPr lang="es-ES_tradnl" sz="700" kern="1200" dirty="0" smtClean="0">
                          <a:solidFill>
                            <a:schemeClr val="tx1">
                              <a:lumMod val="95000"/>
                              <a:lumOff val="5000"/>
                            </a:schemeClr>
                          </a:solidFill>
                          <a:effectLst/>
                          <a:latin typeface="Open Sans Light" charset="0"/>
                          <a:ea typeface="+mn-ea"/>
                          <a:cs typeface="+mn-cs"/>
                        </a:rPr>
                        <a:t>mercancías (Kilos)</a:t>
                      </a:r>
                      <a:endParaRPr lang="es-ES_tradnl"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no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noFill/>
                  </a:tcPr>
                </a:tc>
                <a:tc>
                  <a:txBody>
                    <a:bodyPr/>
                    <a:lstStyle/>
                    <a:p>
                      <a:pPr marL="0" marR="0" indent="0" algn="ctr" defTabSz="685800" rtl="0" eaLnBrk="1" fontAlgn="b" latinLnBrk="0" hangingPunct="1">
                        <a:lnSpc>
                          <a:spcPct val="100000"/>
                        </a:lnSpc>
                        <a:spcBef>
                          <a:spcPts val="0"/>
                        </a:spcBef>
                        <a:spcAft>
                          <a:spcPts val="0"/>
                        </a:spcAft>
                        <a:buClrTx/>
                        <a:buSzTx/>
                        <a:buFontTx/>
                        <a:buNone/>
                        <a:tabLst/>
                        <a:defRPr/>
                      </a:pPr>
                      <a:r>
                        <a:rPr lang="es-ES_tradnl" sz="700" kern="1200" dirty="0" smtClean="0">
                          <a:solidFill>
                            <a:schemeClr val="tx1">
                              <a:lumMod val="95000"/>
                              <a:lumOff val="5000"/>
                            </a:schemeClr>
                          </a:solidFill>
                          <a:effectLst/>
                          <a:latin typeface="Open Sans Light" charset="0"/>
                          <a:ea typeface="+mn-ea"/>
                          <a:cs typeface="+mn-cs"/>
                        </a:rPr>
                        <a:t>Octubre 20</a:t>
                      </a: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1.044.877</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-14,9</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-21,2</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-18,6</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-26,9</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noFill/>
                  </a:tcPr>
                </a:tc>
              </a:tr>
              <a:tr h="141269">
                <a:tc gridSpan="5">
                  <a:txBody>
                    <a:bodyPr/>
                    <a:lstStyle/>
                    <a:p>
                      <a:pPr marL="180000" algn="l" defTabSz="685800" rtl="0" eaLnBrk="1" fontAlgn="b" latinLnBrk="0" hangingPunct="1"/>
                      <a:r>
                        <a:rPr lang="es-ES_tradnl" sz="700" b="1" i="1" kern="1200" dirty="0" smtClean="0">
                          <a:solidFill>
                            <a:schemeClr val="tx1">
                              <a:lumMod val="95000"/>
                              <a:lumOff val="5000"/>
                            </a:schemeClr>
                          </a:solidFill>
                          <a:effectLst/>
                          <a:latin typeface="Open Sans" charset="0"/>
                          <a:ea typeface="+mn-ea"/>
                          <a:cs typeface="+mn-cs"/>
                        </a:rPr>
                        <a:t>Mercado de trabajo</a:t>
                      </a:r>
                      <a:r>
                        <a:rPr lang="es-ES_tradnl" sz="700" b="1" i="1" kern="1200" baseline="0" dirty="0" smtClean="0">
                          <a:solidFill>
                            <a:schemeClr val="tx1">
                              <a:lumMod val="95000"/>
                              <a:lumOff val="5000"/>
                            </a:schemeClr>
                          </a:solidFill>
                          <a:effectLst/>
                          <a:latin typeface="Open Sans" charset="0"/>
                          <a:ea typeface="+mn-ea"/>
                          <a:cs typeface="+mn-cs"/>
                        </a:rPr>
                        <a:t> </a:t>
                      </a:r>
                      <a:endParaRPr lang="es-ES_tradnl" sz="700" b="1" i="1" kern="1200" dirty="0">
                        <a:solidFill>
                          <a:schemeClr val="tx1">
                            <a:lumMod val="95000"/>
                            <a:lumOff val="5000"/>
                          </a:schemeClr>
                        </a:solidFill>
                        <a:effectLst/>
                        <a:latin typeface="Open Sans" charset="0"/>
                        <a:ea typeface="+mn-ea"/>
                        <a:cs typeface="+mn-cs"/>
                      </a:endParaRP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solidFill>
                      <a:schemeClr val="bg1">
                        <a:lumMod val="95000"/>
                      </a:schemeClr>
                    </a:solidFill>
                  </a:tcPr>
                </a:tc>
                <a:tc hMerge="1">
                  <a:txBody>
                    <a:bodyPr/>
                    <a:lstStyle/>
                    <a:p>
                      <a:pPr algn="l" fontAlgn="b"/>
                      <a:endParaRPr lang="sk-SK" sz="600" b="1" i="0" u="none" strike="noStrike" dirty="0">
                        <a:solidFill>
                          <a:srgbClr val="000000"/>
                        </a:solidFill>
                        <a:effectLst/>
                        <a:latin typeface="Open Sans" charset="0"/>
                        <a:ea typeface="Open Sans" charset="0"/>
                        <a:cs typeface="Open Sans" charset="0"/>
                      </a:endParaRPr>
                    </a:p>
                  </a:txBody>
                  <a:tcPr marL="8440" marR="8440" marT="8440" marB="0" anchor="b">
                    <a:lnL w="6350" cap="flat" cmpd="sng" algn="ctr">
                      <a:solidFill>
                        <a:srgbClr val="BC1E3E"/>
                      </a:solidFill>
                      <a:prstDash val="solid"/>
                      <a:round/>
                      <a:headEnd type="none" w="med" len="med"/>
                      <a:tailEnd type="none" w="med" len="med"/>
                    </a:lnL>
                    <a:lnR w="6350" cap="flat" cmpd="sng" algn="ctr">
                      <a:solidFill>
                        <a:srgbClr val="BC1E3E"/>
                      </a:solidFill>
                      <a:prstDash val="solid"/>
                      <a:round/>
                      <a:headEnd type="none" w="med" len="med"/>
                      <a:tailEnd type="none" w="med" len="med"/>
                    </a:lnR>
                    <a:lnT w="6350" cap="flat" cmpd="sng" algn="ctr">
                      <a:solidFill>
                        <a:srgbClr val="BC1E3E"/>
                      </a:solidFill>
                      <a:prstDash val="solid"/>
                      <a:round/>
                      <a:headEnd type="none" w="med" len="med"/>
                      <a:tailEnd type="none" w="med" len="med"/>
                    </a:lnT>
                    <a:lnB w="6350" cap="flat" cmpd="sng" algn="ctr">
                      <a:solidFill>
                        <a:srgbClr val="BC1E3E"/>
                      </a:solidFill>
                      <a:prstDash val="solid"/>
                      <a:round/>
                      <a:headEnd type="none" w="med" len="med"/>
                      <a:tailEnd type="none" w="med" len="med"/>
                    </a:lnB>
                    <a:noFill/>
                  </a:tcPr>
                </a:tc>
                <a:tc hMerge="1">
                  <a:txBody>
                    <a:bodyPr/>
                    <a:lstStyle/>
                    <a:p>
                      <a:pPr algn="l" fontAlgn="b"/>
                      <a:endParaRPr lang="sk-SK" sz="600" b="0" i="0" u="none" strike="noStrike">
                        <a:solidFill>
                          <a:srgbClr val="000000"/>
                        </a:solidFill>
                        <a:effectLst/>
                        <a:latin typeface="Open Sans" charset="0"/>
                        <a:ea typeface="Open Sans" charset="0"/>
                        <a:cs typeface="Open Sans" charset="0"/>
                      </a:endParaRPr>
                    </a:p>
                  </a:txBody>
                  <a:tcPr marL="8440" marR="8440" marT="8440" marB="0" anchor="b">
                    <a:lnL w="6350" cap="flat" cmpd="sng" algn="ctr">
                      <a:solidFill>
                        <a:srgbClr val="BC1E3E"/>
                      </a:solidFill>
                      <a:prstDash val="solid"/>
                      <a:round/>
                      <a:headEnd type="none" w="med" len="med"/>
                      <a:tailEnd type="none" w="med" len="med"/>
                    </a:lnL>
                    <a:lnR w="6350" cap="flat" cmpd="sng" algn="ctr">
                      <a:solidFill>
                        <a:srgbClr val="BC1E3E"/>
                      </a:solidFill>
                      <a:prstDash val="solid"/>
                      <a:round/>
                      <a:headEnd type="none" w="med" len="med"/>
                      <a:tailEnd type="none" w="med" len="med"/>
                    </a:lnR>
                    <a:lnT w="6350" cap="flat" cmpd="sng" algn="ctr">
                      <a:solidFill>
                        <a:srgbClr val="BC1E3E"/>
                      </a:solidFill>
                      <a:prstDash val="solid"/>
                      <a:round/>
                      <a:headEnd type="none" w="med" len="med"/>
                      <a:tailEnd type="none" w="med" len="med"/>
                    </a:lnT>
                    <a:lnB w="6350" cap="flat" cmpd="sng" algn="ctr">
                      <a:solidFill>
                        <a:srgbClr val="BC1E3E"/>
                      </a:solidFill>
                      <a:prstDash val="solid"/>
                      <a:round/>
                      <a:headEnd type="none" w="med" len="med"/>
                      <a:tailEnd type="none" w="med" len="med"/>
                    </a:lnB>
                    <a:noFill/>
                  </a:tcPr>
                </a:tc>
                <a:tc hMerge="1">
                  <a:txBody>
                    <a:bodyPr/>
                    <a:lstStyle/>
                    <a:p>
                      <a:pPr algn="l" fontAlgn="b"/>
                      <a:endParaRPr lang="sk-SK" sz="600" b="0" i="0" u="none" strike="noStrike" dirty="0">
                        <a:solidFill>
                          <a:srgbClr val="000000"/>
                        </a:solidFill>
                        <a:effectLst/>
                        <a:latin typeface="Open Sans" charset="0"/>
                        <a:ea typeface="Open Sans" charset="0"/>
                        <a:cs typeface="Open Sans" charset="0"/>
                      </a:endParaRPr>
                    </a:p>
                  </a:txBody>
                  <a:tcPr marL="8440" marR="8440" marT="8440" marB="0" anchor="b">
                    <a:lnL w="6350" cap="flat" cmpd="sng" algn="ctr">
                      <a:solidFill>
                        <a:srgbClr val="BC1E3E"/>
                      </a:solidFill>
                      <a:prstDash val="solid"/>
                      <a:round/>
                      <a:headEnd type="none" w="med" len="med"/>
                      <a:tailEnd type="none" w="med" len="med"/>
                    </a:lnL>
                    <a:lnR w="6350" cap="flat" cmpd="sng" algn="ctr">
                      <a:solidFill>
                        <a:srgbClr val="BC1E3E"/>
                      </a:solidFill>
                      <a:prstDash val="solid"/>
                      <a:round/>
                      <a:headEnd type="none" w="med" len="med"/>
                      <a:tailEnd type="none" w="med" len="med"/>
                    </a:lnR>
                    <a:lnT w="6350" cap="flat" cmpd="sng" algn="ctr">
                      <a:solidFill>
                        <a:srgbClr val="BC1E3E"/>
                      </a:solidFill>
                      <a:prstDash val="solid"/>
                      <a:round/>
                      <a:headEnd type="none" w="med" len="med"/>
                      <a:tailEnd type="none" w="med" len="med"/>
                    </a:lnT>
                    <a:lnB w="6350" cap="flat" cmpd="sng" algn="ctr">
                      <a:solidFill>
                        <a:srgbClr val="BC1E3E"/>
                      </a:solidFill>
                      <a:prstDash val="solid"/>
                      <a:round/>
                      <a:headEnd type="none" w="med" len="med"/>
                      <a:tailEnd type="none" w="med" len="med"/>
                    </a:lnB>
                    <a:noFill/>
                  </a:tcPr>
                </a:tc>
                <a:tc hMerge="1">
                  <a:txBody>
                    <a:bodyPr/>
                    <a:lstStyle/>
                    <a:p>
                      <a:pPr algn="l" fontAlgn="b"/>
                      <a:endParaRPr lang="sk-SK" sz="600" b="0" i="0" u="none" strike="noStrike" dirty="0">
                        <a:solidFill>
                          <a:srgbClr val="000000"/>
                        </a:solidFill>
                        <a:effectLst/>
                        <a:latin typeface="Open Sans" charset="0"/>
                        <a:ea typeface="Open Sans" charset="0"/>
                        <a:cs typeface="Open Sans" charset="0"/>
                      </a:endParaRPr>
                    </a:p>
                  </a:txBody>
                  <a:tcPr marL="8440" marR="8440" marT="8440" marB="0" anchor="b">
                    <a:lnL w="6350" cap="flat" cmpd="sng" algn="ctr">
                      <a:solidFill>
                        <a:srgbClr val="BC1E3E"/>
                      </a:solidFill>
                      <a:prstDash val="solid"/>
                      <a:round/>
                      <a:headEnd type="none" w="med" len="med"/>
                      <a:tailEnd type="none" w="med" len="med"/>
                    </a:lnL>
                    <a:lnR w="6350" cap="flat" cmpd="sng" algn="ctr">
                      <a:solidFill>
                        <a:srgbClr val="BC1E3E"/>
                      </a:solidFill>
                      <a:prstDash val="solid"/>
                      <a:round/>
                      <a:headEnd type="none" w="med" len="med"/>
                      <a:tailEnd type="none" w="med" len="med"/>
                    </a:lnR>
                    <a:lnT w="6350" cap="flat" cmpd="sng" algn="ctr">
                      <a:solidFill>
                        <a:srgbClr val="BC1E3E"/>
                      </a:solidFill>
                      <a:prstDash val="solid"/>
                      <a:round/>
                      <a:headEnd type="none" w="med" len="med"/>
                      <a:tailEnd type="none" w="med" len="med"/>
                    </a:lnT>
                    <a:lnB w="6350" cap="flat" cmpd="sng" algn="ctr">
                      <a:solidFill>
                        <a:srgbClr val="BC1E3E"/>
                      </a:solidFill>
                      <a:prstDash val="solid"/>
                      <a:round/>
                      <a:headEnd type="none" w="med" len="med"/>
                      <a:tailEnd type="none" w="med" len="med"/>
                    </a:lnB>
                    <a:noFill/>
                  </a:tcPr>
                </a:tc>
                <a:tc>
                  <a:txBody>
                    <a:bodyPr/>
                    <a:lstStyle/>
                    <a:p>
                      <a:pPr marL="0" algn="ctr" defTabSz="685800" rtl="0" eaLnBrk="1" fontAlgn="b" latinLnBrk="0" hangingPunct="1"/>
                      <a:r>
                        <a:rPr lang="sk-SK" sz="700" kern="1200" dirty="0">
                          <a:solidFill>
                            <a:schemeClr val="tx1">
                              <a:lumMod val="95000"/>
                              <a:lumOff val="5000"/>
                            </a:schemeClr>
                          </a:solidFill>
                          <a:effectLst/>
                          <a:latin typeface="Open Sans Light" charset="0"/>
                          <a:ea typeface="+mn-ea"/>
                          <a:cs typeface="+mn-cs"/>
                        </a:rPr>
                        <a:t> </a:t>
                      </a: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solidFill>
                      <a:schemeClr val="bg1">
                        <a:lumMod val="95000"/>
                      </a:schemeClr>
                    </a:solidFill>
                  </a:tcPr>
                </a:tc>
                <a:tc>
                  <a:txBody>
                    <a:bodyPr/>
                    <a:lstStyle/>
                    <a:p>
                      <a:pPr marL="0" algn="ctr" defTabSz="685800" rtl="0" eaLnBrk="1" fontAlgn="b" latinLnBrk="0" hangingPunct="1"/>
                      <a:r>
                        <a:rPr lang="sk-SK" sz="700" kern="1200" dirty="0">
                          <a:solidFill>
                            <a:schemeClr val="tx1">
                              <a:lumMod val="95000"/>
                              <a:lumOff val="5000"/>
                            </a:schemeClr>
                          </a:solidFill>
                          <a:effectLst/>
                          <a:latin typeface="Open Sans Light" charset="0"/>
                          <a:ea typeface="+mn-ea"/>
                          <a:cs typeface="+mn-cs"/>
                        </a:rPr>
                        <a:t> </a:t>
                      </a: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solidFill>
                      <a:schemeClr val="bg1">
                        <a:lumMod val="95000"/>
                      </a:schemeClr>
                    </a:solidFill>
                  </a:tcPr>
                </a:tc>
              </a:tr>
              <a:tr h="127126">
                <a:tc>
                  <a:txBody>
                    <a:bodyPr/>
                    <a:lstStyle/>
                    <a:p>
                      <a:pPr marL="180000" algn="l" defTabSz="685800" rtl="0" eaLnBrk="1" fontAlgn="b" latinLnBrk="0" hangingPunct="1"/>
                      <a:r>
                        <a:rPr lang="es-ES_tradnl" sz="700" kern="1200" dirty="0">
                          <a:solidFill>
                            <a:schemeClr val="tx1">
                              <a:lumMod val="95000"/>
                              <a:lumOff val="5000"/>
                            </a:schemeClr>
                          </a:solidFill>
                          <a:effectLst/>
                          <a:latin typeface="Open Sans Light" charset="0"/>
                          <a:ea typeface="+mn-ea"/>
                          <a:cs typeface="+mn-cs"/>
                        </a:rPr>
                        <a:t>Población </a:t>
                      </a:r>
                      <a:r>
                        <a:rPr lang="es-ES_tradnl" sz="700" kern="1200" dirty="0" smtClean="0">
                          <a:solidFill>
                            <a:schemeClr val="tx1">
                              <a:lumMod val="95000"/>
                              <a:lumOff val="5000"/>
                            </a:schemeClr>
                          </a:solidFill>
                          <a:effectLst/>
                          <a:latin typeface="Open Sans Light" charset="0"/>
                          <a:ea typeface="+mn-ea"/>
                          <a:cs typeface="+mn-cs"/>
                        </a:rPr>
                        <a:t>ocupada (miles)</a:t>
                      </a:r>
                      <a:endParaRPr lang="es-ES_tradnl"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no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marR="0" indent="0" algn="ctr" defTabSz="685800" rtl="0" eaLnBrk="1" fontAlgn="b" latinLnBrk="0" hangingPunct="1">
                        <a:lnSpc>
                          <a:spcPct val="100000"/>
                        </a:lnSpc>
                        <a:spcBef>
                          <a:spcPts val="0"/>
                        </a:spcBef>
                        <a:spcAft>
                          <a:spcPts val="0"/>
                        </a:spcAft>
                        <a:buClrTx/>
                        <a:buSzTx/>
                        <a:buFontTx/>
                        <a:buNone/>
                        <a:tabLst/>
                        <a:defRPr/>
                      </a:pPr>
                      <a:r>
                        <a:rPr lang="es-ES_tradnl" sz="700" kern="1200" dirty="0" smtClean="0">
                          <a:solidFill>
                            <a:schemeClr val="tx1">
                              <a:lumMod val="95000"/>
                              <a:lumOff val="5000"/>
                            </a:schemeClr>
                          </a:solidFill>
                          <a:effectLst/>
                          <a:latin typeface="Open Sans Light" charset="0"/>
                          <a:ea typeface="+mn-ea"/>
                          <a:cs typeface="+mn-cs"/>
                        </a:rPr>
                        <a:t>III Trimestre 20</a:t>
                      </a: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1.054</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-0,8</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-3,5</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r>
              <a:tr h="127126">
                <a:tc>
                  <a:txBody>
                    <a:bodyPr/>
                    <a:lstStyle/>
                    <a:p>
                      <a:pPr marL="180000" algn="l" defTabSz="685800" rtl="0" eaLnBrk="1" fontAlgn="b" latinLnBrk="0" hangingPunct="1"/>
                      <a:r>
                        <a:rPr lang="es-ES_tradnl" sz="700" kern="1200" dirty="0">
                          <a:solidFill>
                            <a:schemeClr val="tx1">
                              <a:lumMod val="95000"/>
                              <a:lumOff val="5000"/>
                            </a:schemeClr>
                          </a:solidFill>
                          <a:effectLst/>
                          <a:latin typeface="Open Sans Light" charset="0"/>
                          <a:ea typeface="+mn-ea"/>
                          <a:cs typeface="+mn-cs"/>
                        </a:rPr>
                        <a:t>Población </a:t>
                      </a:r>
                      <a:r>
                        <a:rPr lang="es-ES_tradnl" sz="700" kern="1200" dirty="0" smtClean="0">
                          <a:solidFill>
                            <a:schemeClr val="tx1">
                              <a:lumMod val="95000"/>
                              <a:lumOff val="5000"/>
                            </a:schemeClr>
                          </a:solidFill>
                          <a:effectLst/>
                          <a:latin typeface="Open Sans Light" charset="0"/>
                          <a:ea typeface="+mn-ea"/>
                          <a:cs typeface="+mn-cs"/>
                        </a:rPr>
                        <a:t>parada (miles)</a:t>
                      </a:r>
                      <a:endParaRPr lang="es-ES_tradnl"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no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marR="0" indent="0" algn="ctr" defTabSz="685800" rtl="0" eaLnBrk="1" fontAlgn="b" latinLnBrk="0" hangingPunct="1">
                        <a:lnSpc>
                          <a:spcPct val="100000"/>
                        </a:lnSpc>
                        <a:spcBef>
                          <a:spcPts val="0"/>
                        </a:spcBef>
                        <a:spcAft>
                          <a:spcPts val="0"/>
                        </a:spcAft>
                        <a:buClrTx/>
                        <a:buSzTx/>
                        <a:buFontTx/>
                        <a:buNone/>
                        <a:tabLst/>
                        <a:defRPr/>
                      </a:pPr>
                      <a:r>
                        <a:rPr lang="es-ES_tradnl" sz="700" kern="1200" dirty="0" smtClean="0">
                          <a:solidFill>
                            <a:schemeClr val="tx1">
                              <a:lumMod val="95000"/>
                              <a:lumOff val="5000"/>
                            </a:schemeClr>
                          </a:solidFill>
                          <a:effectLst/>
                          <a:latin typeface="Open Sans Light" charset="0"/>
                          <a:ea typeface="+mn-ea"/>
                          <a:cs typeface="+mn-cs"/>
                        </a:rPr>
                        <a:t>III Trimestre 20</a:t>
                      </a: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_tradnl" sz="700" kern="1200" dirty="0" smtClean="0">
                          <a:solidFill>
                            <a:schemeClr val="tx1">
                              <a:lumMod val="95000"/>
                              <a:lumOff val="5000"/>
                            </a:schemeClr>
                          </a:solidFill>
                          <a:effectLst/>
                          <a:latin typeface="Open Sans Light" charset="0"/>
                          <a:ea typeface="+mn-ea"/>
                          <a:cs typeface="+mn-cs"/>
                        </a:rPr>
                        <a:t>206</a:t>
                      </a:r>
                      <a:endParaRPr lang="es-ES_tradnl"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13,6</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15,8</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r>
              <a:tr h="127126">
                <a:tc>
                  <a:txBody>
                    <a:bodyPr/>
                    <a:lstStyle/>
                    <a:p>
                      <a:pPr marL="180000" algn="l" defTabSz="685800" rtl="0" eaLnBrk="1" fontAlgn="b" latinLnBrk="0" hangingPunct="1"/>
                      <a:r>
                        <a:rPr lang="es-ES_tradnl" sz="700" kern="1200" dirty="0">
                          <a:solidFill>
                            <a:schemeClr val="tx1">
                              <a:lumMod val="95000"/>
                              <a:lumOff val="5000"/>
                            </a:schemeClr>
                          </a:solidFill>
                          <a:effectLst/>
                          <a:latin typeface="Open Sans Light" charset="0"/>
                          <a:ea typeface="+mn-ea"/>
                          <a:cs typeface="+mn-cs"/>
                        </a:rPr>
                        <a:t>Tasa de </a:t>
                      </a:r>
                      <a:r>
                        <a:rPr lang="es-ES_tradnl" sz="700" kern="1200" dirty="0" smtClean="0">
                          <a:solidFill>
                            <a:schemeClr val="tx1">
                              <a:lumMod val="95000"/>
                              <a:lumOff val="5000"/>
                            </a:schemeClr>
                          </a:solidFill>
                          <a:effectLst/>
                          <a:latin typeface="Open Sans Light" charset="0"/>
                          <a:ea typeface="+mn-ea"/>
                          <a:cs typeface="+mn-cs"/>
                        </a:rPr>
                        <a:t>paro (% población</a:t>
                      </a:r>
                      <a:r>
                        <a:rPr lang="es-ES_tradnl" sz="700" kern="1200" baseline="0" dirty="0" smtClean="0">
                          <a:solidFill>
                            <a:schemeClr val="tx1">
                              <a:lumMod val="95000"/>
                              <a:lumOff val="5000"/>
                            </a:schemeClr>
                          </a:solidFill>
                          <a:effectLst/>
                          <a:latin typeface="Open Sans Light" charset="0"/>
                          <a:ea typeface="+mn-ea"/>
                          <a:cs typeface="+mn-cs"/>
                        </a:rPr>
                        <a:t> activa)*</a:t>
                      </a:r>
                      <a:endParaRPr lang="es-ES_tradnl"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no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marR="0" indent="0" algn="ctr" defTabSz="685800" rtl="0" eaLnBrk="1" fontAlgn="b" latinLnBrk="0" hangingPunct="1">
                        <a:lnSpc>
                          <a:spcPct val="100000"/>
                        </a:lnSpc>
                        <a:spcBef>
                          <a:spcPts val="0"/>
                        </a:spcBef>
                        <a:spcAft>
                          <a:spcPts val="0"/>
                        </a:spcAft>
                        <a:buClrTx/>
                        <a:buSzTx/>
                        <a:buFontTx/>
                        <a:buNone/>
                        <a:tabLst/>
                        <a:defRPr/>
                      </a:pPr>
                      <a:r>
                        <a:rPr lang="es-ES_tradnl" sz="700" kern="1200" dirty="0" smtClean="0">
                          <a:solidFill>
                            <a:schemeClr val="tx1">
                              <a:lumMod val="95000"/>
                              <a:lumOff val="5000"/>
                            </a:schemeClr>
                          </a:solidFill>
                          <a:effectLst/>
                          <a:latin typeface="Open Sans Light" charset="0"/>
                          <a:ea typeface="+mn-ea"/>
                          <a:cs typeface="+mn-cs"/>
                        </a:rPr>
                        <a:t>III Trimestre 20</a:t>
                      </a: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16,35</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16,26</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r>
              <a:tr h="127126">
                <a:tc>
                  <a:txBody>
                    <a:bodyPr/>
                    <a:lstStyle/>
                    <a:p>
                      <a:pPr marL="180000" algn="l" defTabSz="685800" rtl="0" eaLnBrk="1" fontAlgn="b" latinLnBrk="0" hangingPunct="1"/>
                      <a:r>
                        <a:rPr lang="es-ES_tradnl" sz="700" kern="1200" dirty="0">
                          <a:solidFill>
                            <a:schemeClr val="tx1">
                              <a:lumMod val="95000"/>
                              <a:lumOff val="5000"/>
                            </a:schemeClr>
                          </a:solidFill>
                          <a:effectLst/>
                          <a:latin typeface="Open Sans Light" charset="0"/>
                          <a:ea typeface="+mn-ea"/>
                          <a:cs typeface="+mn-cs"/>
                        </a:rPr>
                        <a:t>Afiliados </a:t>
                      </a:r>
                      <a:r>
                        <a:rPr lang="es-ES_tradnl" sz="700" kern="1200" dirty="0" smtClean="0">
                          <a:solidFill>
                            <a:schemeClr val="tx1">
                              <a:lumMod val="95000"/>
                              <a:lumOff val="5000"/>
                            </a:schemeClr>
                          </a:solidFill>
                          <a:effectLst/>
                          <a:latin typeface="Open Sans Light" charset="0"/>
                          <a:ea typeface="+mn-ea"/>
                          <a:cs typeface="+mn-cs"/>
                        </a:rPr>
                        <a:t>totales </a:t>
                      </a:r>
                      <a:r>
                        <a:rPr lang="es-ES_tradnl" sz="700" kern="1200" dirty="0">
                          <a:solidFill>
                            <a:schemeClr val="tx1">
                              <a:lumMod val="95000"/>
                              <a:lumOff val="5000"/>
                            </a:schemeClr>
                          </a:solidFill>
                          <a:effectLst/>
                          <a:latin typeface="Open Sans Light" charset="0"/>
                          <a:ea typeface="+mn-ea"/>
                          <a:cs typeface="+mn-cs"/>
                        </a:rPr>
                        <a:t>a la SS</a:t>
                      </a:r>
                    </a:p>
                  </a:txBody>
                  <a:tcPr marL="8440" marR="8440" marT="8440" marB="0" anchor="ctr">
                    <a:lnL w="3175" cap="flat" cmpd="sng" algn="ctr">
                      <a:no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marR="0" indent="0" algn="ctr" defTabSz="685800" rtl="0" eaLnBrk="1" fontAlgn="b" latinLnBrk="0" hangingPunct="1">
                        <a:lnSpc>
                          <a:spcPct val="100000"/>
                        </a:lnSpc>
                        <a:spcBef>
                          <a:spcPts val="0"/>
                        </a:spcBef>
                        <a:spcAft>
                          <a:spcPts val="0"/>
                        </a:spcAft>
                        <a:buClrTx/>
                        <a:buSzTx/>
                        <a:buFontTx/>
                        <a:buNone/>
                        <a:tabLst/>
                        <a:defRPr/>
                      </a:pPr>
                      <a:r>
                        <a:rPr lang="es-ES_tradnl" sz="700" kern="1200" dirty="0" smtClean="0">
                          <a:solidFill>
                            <a:schemeClr val="tx1">
                              <a:lumMod val="95000"/>
                              <a:lumOff val="5000"/>
                            </a:schemeClr>
                          </a:solidFill>
                          <a:effectLst/>
                          <a:latin typeface="Open Sans Light" charset="0"/>
                          <a:ea typeface="+mn-ea"/>
                          <a:cs typeface="+mn-cs"/>
                        </a:rPr>
                        <a:t>Octubre </a:t>
                      </a:r>
                      <a:r>
                        <a:rPr lang="es-ES_tradnl" sz="700" kern="1200" baseline="0" dirty="0" smtClean="0">
                          <a:solidFill>
                            <a:schemeClr val="tx1">
                              <a:lumMod val="95000"/>
                              <a:lumOff val="5000"/>
                            </a:schemeClr>
                          </a:solidFill>
                          <a:effectLst/>
                          <a:latin typeface="Open Sans Light" charset="0"/>
                          <a:ea typeface="+mn-ea"/>
                          <a:cs typeface="+mn-cs"/>
                        </a:rPr>
                        <a:t>20</a:t>
                      </a:r>
                      <a:endParaRPr lang="es-ES_tradnl" sz="700" kern="1200" dirty="0" smtClean="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1.022.496</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0,1</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-2,3</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r>
              <a:tr h="127126">
                <a:tc>
                  <a:txBody>
                    <a:bodyPr/>
                    <a:lstStyle/>
                    <a:p>
                      <a:pPr marL="180000" algn="l" defTabSz="685800" rtl="0" eaLnBrk="1" fontAlgn="b" latinLnBrk="0" hangingPunct="1"/>
                      <a:r>
                        <a:rPr lang="es-ES_tradnl" sz="700" kern="1200" dirty="0">
                          <a:solidFill>
                            <a:schemeClr val="tx1">
                              <a:lumMod val="95000"/>
                              <a:lumOff val="5000"/>
                            </a:schemeClr>
                          </a:solidFill>
                          <a:effectLst/>
                          <a:latin typeface="Open Sans Light" charset="0"/>
                          <a:ea typeface="+mn-ea"/>
                          <a:cs typeface="+mn-cs"/>
                        </a:rPr>
                        <a:t>Paro registrado</a:t>
                      </a:r>
                    </a:p>
                  </a:txBody>
                  <a:tcPr marL="8440" marR="8440" marT="8440" marB="0" anchor="ctr">
                    <a:lnL w="3175" cap="flat" cmpd="sng" algn="ctr">
                      <a:no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marR="0" indent="0" algn="ctr" defTabSz="685800" rtl="0" eaLnBrk="1" fontAlgn="b" latinLnBrk="0" hangingPunct="1">
                        <a:lnSpc>
                          <a:spcPct val="100000"/>
                        </a:lnSpc>
                        <a:spcBef>
                          <a:spcPts val="0"/>
                        </a:spcBef>
                        <a:spcAft>
                          <a:spcPts val="0"/>
                        </a:spcAft>
                        <a:buClrTx/>
                        <a:buSzTx/>
                        <a:buFontTx/>
                        <a:buNone/>
                        <a:tabLst/>
                        <a:defRPr/>
                      </a:pPr>
                      <a:r>
                        <a:rPr lang="es-ES_tradnl" sz="700" kern="1200" dirty="0" smtClean="0">
                          <a:solidFill>
                            <a:schemeClr val="tx1">
                              <a:lumMod val="95000"/>
                              <a:lumOff val="5000"/>
                            </a:schemeClr>
                          </a:solidFill>
                          <a:effectLst/>
                          <a:latin typeface="Open Sans Light" charset="0"/>
                          <a:ea typeface="+mn-ea"/>
                          <a:cs typeface="+mn-cs"/>
                        </a:rPr>
                        <a:t>Octubre</a:t>
                      </a:r>
                      <a:r>
                        <a:rPr lang="es-ES_tradnl" sz="700" kern="1200" baseline="0" dirty="0" smtClean="0">
                          <a:solidFill>
                            <a:schemeClr val="tx1">
                              <a:lumMod val="95000"/>
                              <a:lumOff val="5000"/>
                            </a:schemeClr>
                          </a:solidFill>
                          <a:effectLst/>
                          <a:latin typeface="Open Sans Light" charset="0"/>
                          <a:ea typeface="+mn-ea"/>
                          <a:cs typeface="+mn-cs"/>
                        </a:rPr>
                        <a:t> </a:t>
                      </a:r>
                      <a:r>
                        <a:rPr lang="es-ES_tradnl" sz="700" kern="1200" dirty="0" smtClean="0">
                          <a:solidFill>
                            <a:schemeClr val="tx1">
                              <a:lumMod val="95000"/>
                              <a:lumOff val="5000"/>
                            </a:schemeClr>
                          </a:solidFill>
                          <a:effectLst/>
                          <a:latin typeface="Open Sans Light" charset="0"/>
                          <a:ea typeface="+mn-ea"/>
                          <a:cs typeface="+mn-cs"/>
                        </a:rPr>
                        <a:t>20</a:t>
                      </a: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208.070</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17,0</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20,4</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700" kern="1200" dirty="0" smtClean="0">
                          <a:solidFill>
                            <a:schemeClr val="tx1">
                              <a:lumMod val="95000"/>
                              <a:lumOff val="5000"/>
                            </a:schemeClr>
                          </a:solidFill>
                          <a:effectLst/>
                          <a:latin typeface="Open Sans Light" charset="0"/>
                          <a:ea typeface="+mn-ea"/>
                          <a:cs typeface="+mn-cs"/>
                        </a:rPr>
                        <a:t>-</a:t>
                      </a:r>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r>
              <a:tr h="127126">
                <a:tc>
                  <a:txBody>
                    <a:bodyPr/>
                    <a:lstStyle/>
                    <a:p>
                      <a:pPr marL="180000" algn="l" defTabSz="685800" rtl="0" eaLnBrk="1" fontAlgn="b" latinLnBrk="0" hangingPunct="1"/>
                      <a:endParaRPr lang="es-ES_tradnl"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no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endParaRPr lang="es-ES_tradnl"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endParaRPr lang="sk-SK" sz="7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r>
            </a:tbl>
          </a:graphicData>
        </a:graphic>
      </p:graphicFrame>
      <p:sp>
        <p:nvSpPr>
          <p:cNvPr id="12" name="CuadroTexto 11"/>
          <p:cNvSpPr txBox="1"/>
          <p:nvPr/>
        </p:nvSpPr>
        <p:spPr>
          <a:xfrm>
            <a:off x="725713" y="9268561"/>
            <a:ext cx="4821071" cy="646331"/>
          </a:xfrm>
          <a:prstGeom prst="rect">
            <a:avLst/>
          </a:prstGeom>
          <a:noFill/>
        </p:spPr>
        <p:txBody>
          <a:bodyPr wrap="square" rtlCol="0">
            <a:spAutoFit/>
          </a:bodyPr>
          <a:lstStyle/>
          <a:p>
            <a:r>
              <a:rPr lang="es-ES" sz="600" dirty="0" smtClean="0">
                <a:solidFill>
                  <a:schemeClr val="tx1">
                    <a:lumMod val="95000"/>
                    <a:lumOff val="5000"/>
                  </a:schemeClr>
                </a:solidFill>
                <a:latin typeface="Open Sans Light" charset="0"/>
                <a:ea typeface="Open Sans Light" charset="0"/>
                <a:cs typeface="Open Sans Light" charset="0"/>
              </a:rPr>
              <a:t>    *Dato en el período analizado, sin  variación interanual</a:t>
            </a:r>
          </a:p>
          <a:p>
            <a:r>
              <a:rPr lang="es-ES" sz="600" dirty="0">
                <a:solidFill>
                  <a:schemeClr val="tx1">
                    <a:lumMod val="95000"/>
                    <a:lumOff val="5000"/>
                  </a:schemeClr>
                </a:solidFill>
                <a:latin typeface="Open Sans Light" charset="0"/>
                <a:ea typeface="Open Sans Light" charset="0"/>
                <a:cs typeface="Open Sans Light" charset="0"/>
              </a:rPr>
              <a:t> </a:t>
            </a:r>
            <a:r>
              <a:rPr lang="es-ES" sz="600" dirty="0" smtClean="0">
                <a:solidFill>
                  <a:schemeClr val="tx1">
                    <a:lumMod val="95000"/>
                    <a:lumOff val="5000"/>
                  </a:schemeClr>
                </a:solidFill>
                <a:latin typeface="Open Sans Light" charset="0"/>
                <a:ea typeface="Open Sans Light" charset="0"/>
                <a:cs typeface="Open Sans Light" charset="0"/>
              </a:rPr>
              <a:t> ** Las variaciones son en puntos porcentuales </a:t>
            </a:r>
          </a:p>
          <a:p>
            <a:r>
              <a:rPr lang="es-ES" sz="600" dirty="0" smtClean="0">
                <a:solidFill>
                  <a:schemeClr val="tx1">
                    <a:lumMod val="95000"/>
                    <a:lumOff val="5000"/>
                  </a:schemeClr>
                </a:solidFill>
                <a:latin typeface="Open Sans Light" charset="0"/>
                <a:ea typeface="Open Sans Light" charset="0"/>
                <a:cs typeface="Open Sans Light" charset="0"/>
              </a:rPr>
              <a:t>*** Las tasas de variación interanuales acumuladas son respecto al mismo periodo del año anterior al dato</a:t>
            </a:r>
          </a:p>
          <a:p>
            <a:r>
              <a:rPr lang="es-ES" sz="600" dirty="0" smtClean="0">
                <a:solidFill>
                  <a:schemeClr val="tx1">
                    <a:lumMod val="95000"/>
                    <a:lumOff val="5000"/>
                  </a:schemeClr>
                </a:solidFill>
                <a:latin typeface="Open Sans Light" charset="0"/>
                <a:ea typeface="Open Sans Light" charset="0"/>
                <a:cs typeface="Open Sans Light" charset="0"/>
              </a:rPr>
              <a:t>Fuentes</a:t>
            </a:r>
            <a:r>
              <a:rPr lang="es-ES" sz="600" dirty="0">
                <a:solidFill>
                  <a:schemeClr val="tx1">
                    <a:lumMod val="95000"/>
                    <a:lumOff val="5000"/>
                  </a:schemeClr>
                </a:solidFill>
                <a:latin typeface="Open Sans Light" charset="0"/>
                <a:ea typeface="Open Sans Light" charset="0"/>
                <a:cs typeface="Open Sans Light" charset="0"/>
              </a:rPr>
              <a:t>: INE, Fomento, AENA, Puertos del Estado, DGT, </a:t>
            </a:r>
            <a:r>
              <a:rPr lang="es-ES" sz="600" dirty="0" err="1">
                <a:solidFill>
                  <a:schemeClr val="tx1">
                    <a:lumMod val="95000"/>
                    <a:lumOff val="5000"/>
                  </a:schemeClr>
                </a:solidFill>
                <a:latin typeface="Open Sans Light" charset="0"/>
                <a:ea typeface="Open Sans Light" charset="0"/>
                <a:cs typeface="Open Sans Light" charset="0"/>
              </a:rPr>
              <a:t>Seg</a:t>
            </a:r>
            <a:r>
              <a:rPr lang="es-ES" sz="600" dirty="0">
                <a:solidFill>
                  <a:schemeClr val="tx1">
                    <a:lumMod val="95000"/>
                    <a:lumOff val="5000"/>
                  </a:schemeClr>
                </a:solidFill>
                <a:latin typeface="Open Sans Light" charset="0"/>
                <a:ea typeface="Open Sans Light" charset="0"/>
                <a:cs typeface="Open Sans Light" charset="0"/>
              </a:rPr>
              <a:t>. Social, Banco de España, </a:t>
            </a:r>
            <a:r>
              <a:rPr lang="es-ES" sz="600" dirty="0" err="1">
                <a:solidFill>
                  <a:schemeClr val="tx1">
                    <a:lumMod val="95000"/>
                    <a:lumOff val="5000"/>
                  </a:schemeClr>
                </a:solidFill>
                <a:latin typeface="Open Sans Light" charset="0"/>
                <a:ea typeface="Open Sans Light" charset="0"/>
                <a:cs typeface="Open Sans Light" charset="0"/>
              </a:rPr>
              <a:t>Datacomex</a:t>
            </a:r>
            <a:r>
              <a:rPr lang="es-ES" sz="600" dirty="0">
                <a:solidFill>
                  <a:schemeClr val="tx1">
                    <a:lumMod val="95000"/>
                    <a:lumOff val="5000"/>
                  </a:schemeClr>
                </a:solidFill>
                <a:latin typeface="Open Sans Light" charset="0"/>
                <a:ea typeface="Open Sans Light" charset="0"/>
                <a:cs typeface="Open Sans Light" charset="0"/>
              </a:rPr>
              <a:t>, Iberdrola, Cámara Valencia</a:t>
            </a:r>
          </a:p>
          <a:p>
            <a:endParaRPr lang="es-ES" sz="600" dirty="0" smtClean="0">
              <a:solidFill>
                <a:schemeClr val="tx1">
                  <a:lumMod val="95000"/>
                  <a:lumOff val="5000"/>
                </a:schemeClr>
              </a:solidFill>
              <a:latin typeface="Open Sans Light" charset="0"/>
              <a:ea typeface="Open Sans Light" charset="0"/>
              <a:cs typeface="Open Sans Light" charset="0"/>
            </a:endParaRPr>
          </a:p>
          <a:p>
            <a:endParaRPr lang="es-ES" sz="600" dirty="0">
              <a:solidFill>
                <a:schemeClr val="tx1">
                  <a:lumMod val="95000"/>
                  <a:lumOff val="5000"/>
                </a:schemeClr>
              </a:solidFill>
              <a:latin typeface="Open Sans Light" charset="0"/>
              <a:ea typeface="Open Sans Light" charset="0"/>
              <a:cs typeface="Open Sans Light" charset="0"/>
            </a:endParaRPr>
          </a:p>
        </p:txBody>
      </p:sp>
      <p:sp>
        <p:nvSpPr>
          <p:cNvPr id="13" name="CuadroTexto 12"/>
          <p:cNvSpPr txBox="1"/>
          <p:nvPr/>
        </p:nvSpPr>
        <p:spPr>
          <a:xfrm rot="5400000">
            <a:off x="4345169" y="7656535"/>
            <a:ext cx="276999" cy="3406090"/>
          </a:xfrm>
          <a:prstGeom prst="rect">
            <a:avLst/>
          </a:prstGeom>
          <a:noFill/>
        </p:spPr>
        <p:txBody>
          <a:bodyPr vert="vert270" wrap="square" rtlCol="0" anchor="ctr">
            <a:spAutoFit/>
          </a:bodyPr>
          <a:lstStyle/>
          <a:p>
            <a:pPr algn="r"/>
            <a:r>
              <a:rPr lang="es-ES_tradnl" sz="600" b="1" i="1" dirty="0" smtClean="0">
                <a:solidFill>
                  <a:schemeClr val="bg1">
                    <a:lumMod val="50000"/>
                  </a:schemeClr>
                </a:solidFill>
                <a:latin typeface="Open Sans" charset="0"/>
                <a:ea typeface="Open Sans" charset="0"/>
                <a:cs typeface="Open Sans" charset="0"/>
              </a:rPr>
              <a:t>Unidad de Inteligencia y Análisis</a:t>
            </a:r>
            <a:endParaRPr lang="es-ES_tradnl" sz="600" b="1" i="1" dirty="0">
              <a:solidFill>
                <a:schemeClr val="bg1">
                  <a:lumMod val="50000"/>
                </a:schemeClr>
              </a:solidFill>
              <a:latin typeface="Open Sans" charset="0"/>
              <a:ea typeface="Open Sans" charset="0"/>
              <a:cs typeface="Open Sans" charset="0"/>
            </a:endParaRPr>
          </a:p>
        </p:txBody>
      </p:sp>
      <p:cxnSp>
        <p:nvCxnSpPr>
          <p:cNvPr id="3" name="Conector recto 2"/>
          <p:cNvCxnSpPr/>
          <p:nvPr/>
        </p:nvCxnSpPr>
        <p:spPr>
          <a:xfrm>
            <a:off x="725819" y="9166523"/>
            <a:ext cx="5460999"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 name="Conector recto 9"/>
          <p:cNvCxnSpPr/>
          <p:nvPr/>
        </p:nvCxnSpPr>
        <p:spPr>
          <a:xfrm>
            <a:off x="4135268" y="1843395"/>
            <a:ext cx="2197601" cy="0"/>
          </a:xfrm>
          <a:prstGeom prst="line">
            <a:avLst/>
          </a:prstGeom>
          <a:ln w="12700">
            <a:solidFill>
              <a:srgbClr val="FFCC3C"/>
            </a:solidFill>
          </a:ln>
        </p:spPr>
        <p:style>
          <a:lnRef idx="1">
            <a:schemeClr val="accent1"/>
          </a:lnRef>
          <a:fillRef idx="0">
            <a:schemeClr val="accent1"/>
          </a:fillRef>
          <a:effectRef idx="0">
            <a:schemeClr val="accent1"/>
          </a:effectRef>
          <a:fontRef idx="minor">
            <a:schemeClr val="tx1"/>
          </a:fontRef>
        </p:style>
      </p:cxnSp>
      <p:sp>
        <p:nvSpPr>
          <p:cNvPr id="15" name="CuadroTexto 14"/>
          <p:cNvSpPr txBox="1"/>
          <p:nvPr/>
        </p:nvSpPr>
        <p:spPr>
          <a:xfrm>
            <a:off x="3147696" y="9367919"/>
            <a:ext cx="3093911" cy="184666"/>
          </a:xfrm>
          <a:prstGeom prst="rect">
            <a:avLst/>
          </a:prstGeom>
          <a:noFill/>
        </p:spPr>
        <p:txBody>
          <a:bodyPr vert="horz" wrap="square" rtlCol="0" anchor="b">
            <a:spAutoFit/>
          </a:bodyPr>
          <a:lstStyle/>
          <a:p>
            <a:pPr algn="r"/>
            <a:r>
              <a:rPr lang="es-ES" sz="600" b="1" dirty="0" smtClean="0">
                <a:solidFill>
                  <a:schemeClr val="bg1">
                    <a:lumMod val="50000"/>
                  </a:schemeClr>
                </a:solidFill>
                <a:latin typeface="Open Sans Light" charset="0"/>
                <a:ea typeface="Open Sans Light" charset="0"/>
                <a:cs typeface="Open Sans Light" charset="0"/>
              </a:rPr>
              <a:t>Información confidencial</a:t>
            </a:r>
            <a:endParaRPr lang="es-ES_tradnl" sz="600" b="1" dirty="0">
              <a:solidFill>
                <a:schemeClr val="bg1">
                  <a:lumMod val="50000"/>
                </a:schemeClr>
              </a:solidFill>
              <a:latin typeface="Open Sans" charset="0"/>
              <a:ea typeface="Open Sans" charset="0"/>
              <a:cs typeface="Open Sans" charset="0"/>
            </a:endParaRPr>
          </a:p>
        </p:txBody>
      </p:sp>
      <p:pic>
        <p:nvPicPr>
          <p:cNvPr id="18" name="Imagen 1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4115" y="319291"/>
            <a:ext cx="2208073" cy="715416"/>
          </a:xfrm>
          <a:prstGeom prst="rect">
            <a:avLst/>
          </a:prstGeom>
        </p:spPr>
      </p:pic>
      <p:sp>
        <p:nvSpPr>
          <p:cNvPr id="80" name="79 Flecha arriba"/>
          <p:cNvSpPr/>
          <p:nvPr/>
        </p:nvSpPr>
        <p:spPr>
          <a:xfrm>
            <a:off x="546071" y="6377981"/>
            <a:ext cx="52855" cy="84568"/>
          </a:xfrm>
          <a:prstGeom prst="upArrow">
            <a:avLst/>
          </a:prstGeom>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0" name="59 Flecha abajo"/>
          <p:cNvSpPr/>
          <p:nvPr/>
        </p:nvSpPr>
        <p:spPr>
          <a:xfrm>
            <a:off x="549473" y="2556429"/>
            <a:ext cx="65880" cy="83560"/>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9" name="48 Flecha abajo"/>
          <p:cNvSpPr/>
          <p:nvPr/>
        </p:nvSpPr>
        <p:spPr>
          <a:xfrm>
            <a:off x="558328" y="4734103"/>
            <a:ext cx="65880" cy="83560"/>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0" name="69 Flecha arriba"/>
          <p:cNvSpPr/>
          <p:nvPr/>
        </p:nvSpPr>
        <p:spPr>
          <a:xfrm>
            <a:off x="564423" y="4596501"/>
            <a:ext cx="52855" cy="84568"/>
          </a:xfrm>
          <a:prstGeom prst="upArrow">
            <a:avLst/>
          </a:prstGeom>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1" name="80 Flecha abajo"/>
          <p:cNvSpPr/>
          <p:nvPr/>
        </p:nvSpPr>
        <p:spPr>
          <a:xfrm>
            <a:off x="554786" y="3202325"/>
            <a:ext cx="65880" cy="83560"/>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0" name="89 Flecha abajo"/>
          <p:cNvSpPr/>
          <p:nvPr/>
        </p:nvSpPr>
        <p:spPr>
          <a:xfrm>
            <a:off x="562365" y="4866362"/>
            <a:ext cx="65880" cy="83560"/>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8" name="57 Flecha abajo"/>
          <p:cNvSpPr/>
          <p:nvPr/>
        </p:nvSpPr>
        <p:spPr>
          <a:xfrm>
            <a:off x="560376" y="3837157"/>
            <a:ext cx="65880" cy="83560"/>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2" name="81 Flecha abajo"/>
          <p:cNvSpPr/>
          <p:nvPr/>
        </p:nvSpPr>
        <p:spPr>
          <a:xfrm>
            <a:off x="543354" y="6913838"/>
            <a:ext cx="65880" cy="83560"/>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3" name="52 Flecha abajo"/>
          <p:cNvSpPr/>
          <p:nvPr/>
        </p:nvSpPr>
        <p:spPr>
          <a:xfrm>
            <a:off x="544115" y="2297736"/>
            <a:ext cx="65880" cy="83560"/>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2" name="71 Flecha abajo"/>
          <p:cNvSpPr/>
          <p:nvPr/>
        </p:nvSpPr>
        <p:spPr>
          <a:xfrm>
            <a:off x="565407" y="4215628"/>
            <a:ext cx="65880" cy="83560"/>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8" name="77 Flecha abajo"/>
          <p:cNvSpPr/>
          <p:nvPr/>
        </p:nvSpPr>
        <p:spPr>
          <a:xfrm>
            <a:off x="560376" y="5510144"/>
            <a:ext cx="65880" cy="83560"/>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3" name="82 Flecha abajo"/>
          <p:cNvSpPr/>
          <p:nvPr/>
        </p:nvSpPr>
        <p:spPr>
          <a:xfrm>
            <a:off x="555809" y="5640101"/>
            <a:ext cx="65880" cy="83560"/>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6" name="85 Flecha abajo"/>
          <p:cNvSpPr/>
          <p:nvPr/>
        </p:nvSpPr>
        <p:spPr>
          <a:xfrm>
            <a:off x="550582" y="5887284"/>
            <a:ext cx="65880" cy="83560"/>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5" name="94 Flecha arriba"/>
          <p:cNvSpPr/>
          <p:nvPr/>
        </p:nvSpPr>
        <p:spPr>
          <a:xfrm>
            <a:off x="558492" y="7660714"/>
            <a:ext cx="52855" cy="84568"/>
          </a:xfrm>
          <a:prstGeom prst="up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6" name="95 Flecha arriba"/>
          <p:cNvSpPr/>
          <p:nvPr/>
        </p:nvSpPr>
        <p:spPr>
          <a:xfrm>
            <a:off x="552834" y="7410860"/>
            <a:ext cx="52855" cy="84568"/>
          </a:xfrm>
          <a:prstGeom prst="up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7" name="96 Flecha arriba"/>
          <p:cNvSpPr/>
          <p:nvPr/>
        </p:nvSpPr>
        <p:spPr>
          <a:xfrm>
            <a:off x="548161" y="7290174"/>
            <a:ext cx="52855" cy="84568"/>
          </a:xfrm>
          <a:prstGeom prst="up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9" name="98 Flecha abajo"/>
          <p:cNvSpPr/>
          <p:nvPr/>
        </p:nvSpPr>
        <p:spPr>
          <a:xfrm>
            <a:off x="551898" y="6009124"/>
            <a:ext cx="65880" cy="83560"/>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6" name="45 Flecha abajo"/>
          <p:cNvSpPr/>
          <p:nvPr/>
        </p:nvSpPr>
        <p:spPr>
          <a:xfrm>
            <a:off x="571813" y="3588170"/>
            <a:ext cx="65880" cy="83560"/>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8" name="47 Flecha abajo"/>
          <p:cNvSpPr/>
          <p:nvPr/>
        </p:nvSpPr>
        <p:spPr>
          <a:xfrm>
            <a:off x="556755" y="5761941"/>
            <a:ext cx="65880" cy="83560"/>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1" name="50 Flecha abajo"/>
          <p:cNvSpPr/>
          <p:nvPr/>
        </p:nvSpPr>
        <p:spPr>
          <a:xfrm>
            <a:off x="561006" y="4087538"/>
            <a:ext cx="65880" cy="83560"/>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4" name="53 Flecha abajo"/>
          <p:cNvSpPr/>
          <p:nvPr/>
        </p:nvSpPr>
        <p:spPr>
          <a:xfrm>
            <a:off x="552386" y="2936619"/>
            <a:ext cx="65880" cy="83560"/>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cxnSp>
        <p:nvCxnSpPr>
          <p:cNvPr id="4" name="3 Conector recto"/>
          <p:cNvCxnSpPr/>
          <p:nvPr/>
        </p:nvCxnSpPr>
        <p:spPr>
          <a:xfrm>
            <a:off x="525591" y="7557713"/>
            <a:ext cx="80899"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46 Conector recto"/>
          <p:cNvCxnSpPr/>
          <p:nvPr/>
        </p:nvCxnSpPr>
        <p:spPr>
          <a:xfrm>
            <a:off x="525872" y="7598279"/>
            <a:ext cx="84529"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49 Flecha arriba"/>
          <p:cNvSpPr/>
          <p:nvPr/>
        </p:nvSpPr>
        <p:spPr>
          <a:xfrm>
            <a:off x="559801" y="2678877"/>
            <a:ext cx="52855" cy="84568"/>
          </a:xfrm>
          <a:prstGeom prst="upArrow">
            <a:avLst/>
          </a:prstGeom>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1" name="60 Flecha arriba"/>
          <p:cNvSpPr/>
          <p:nvPr/>
        </p:nvSpPr>
        <p:spPr>
          <a:xfrm>
            <a:off x="547088" y="6265363"/>
            <a:ext cx="52855" cy="84568"/>
          </a:xfrm>
          <a:prstGeom prst="upArrow">
            <a:avLst/>
          </a:prstGeom>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3" name="62 Flecha arriba"/>
          <p:cNvSpPr/>
          <p:nvPr/>
        </p:nvSpPr>
        <p:spPr>
          <a:xfrm>
            <a:off x="549161" y="7154742"/>
            <a:ext cx="52855" cy="84568"/>
          </a:xfrm>
          <a:prstGeom prst="upArrow">
            <a:avLst/>
          </a:prstGeom>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4" name="63 Flecha arriba"/>
          <p:cNvSpPr/>
          <p:nvPr/>
        </p:nvSpPr>
        <p:spPr>
          <a:xfrm>
            <a:off x="556379" y="5237232"/>
            <a:ext cx="52855" cy="84568"/>
          </a:xfrm>
          <a:prstGeom prst="upArrow">
            <a:avLst/>
          </a:prstGeom>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5" name="64 Flecha arriba"/>
          <p:cNvSpPr/>
          <p:nvPr/>
        </p:nvSpPr>
        <p:spPr>
          <a:xfrm>
            <a:off x="569780" y="4968226"/>
            <a:ext cx="52855" cy="84568"/>
          </a:xfrm>
          <a:prstGeom prst="upArrow">
            <a:avLst/>
          </a:prstGeom>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6" name="65 Flecha arriba"/>
          <p:cNvSpPr/>
          <p:nvPr/>
        </p:nvSpPr>
        <p:spPr>
          <a:xfrm>
            <a:off x="569780" y="4331140"/>
            <a:ext cx="52855" cy="84568"/>
          </a:xfrm>
          <a:prstGeom prst="upArrow">
            <a:avLst/>
          </a:prstGeom>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cxnSp>
        <p:nvCxnSpPr>
          <p:cNvPr id="68" name="67 Conector recto"/>
          <p:cNvCxnSpPr/>
          <p:nvPr/>
        </p:nvCxnSpPr>
        <p:spPr>
          <a:xfrm>
            <a:off x="562084" y="3472484"/>
            <a:ext cx="80899"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68 Conector recto"/>
          <p:cNvCxnSpPr/>
          <p:nvPr/>
        </p:nvCxnSpPr>
        <p:spPr>
          <a:xfrm>
            <a:off x="562365" y="3513050"/>
            <a:ext cx="84529"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71" name="70 Flecha arriba"/>
          <p:cNvSpPr/>
          <p:nvPr/>
        </p:nvSpPr>
        <p:spPr>
          <a:xfrm>
            <a:off x="572004" y="3718469"/>
            <a:ext cx="52855" cy="84568"/>
          </a:xfrm>
          <a:prstGeom prst="upArrow">
            <a:avLst/>
          </a:prstGeom>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3" name="72 Flecha arriba"/>
          <p:cNvSpPr/>
          <p:nvPr/>
        </p:nvSpPr>
        <p:spPr>
          <a:xfrm>
            <a:off x="562319" y="3061830"/>
            <a:ext cx="52855" cy="84568"/>
          </a:xfrm>
          <a:prstGeom prst="upArrow">
            <a:avLst/>
          </a:prstGeom>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4" name="73 Flecha arriba"/>
          <p:cNvSpPr/>
          <p:nvPr/>
        </p:nvSpPr>
        <p:spPr>
          <a:xfrm>
            <a:off x="548670" y="2187900"/>
            <a:ext cx="52855" cy="84568"/>
          </a:xfrm>
          <a:prstGeom prst="upArrow">
            <a:avLst/>
          </a:prstGeom>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6" name="75 Flecha arriba"/>
          <p:cNvSpPr/>
          <p:nvPr/>
        </p:nvSpPr>
        <p:spPr>
          <a:xfrm>
            <a:off x="568897" y="2810805"/>
            <a:ext cx="52855" cy="84568"/>
          </a:xfrm>
          <a:prstGeom prst="upArrow">
            <a:avLst/>
          </a:prstGeom>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9" name="78 Flecha arriba"/>
          <p:cNvSpPr/>
          <p:nvPr/>
        </p:nvSpPr>
        <p:spPr>
          <a:xfrm>
            <a:off x="562084" y="6623041"/>
            <a:ext cx="52855" cy="84568"/>
          </a:xfrm>
          <a:prstGeom prst="upArrow">
            <a:avLst/>
          </a:prstGeom>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4" name="83 Flecha arriba"/>
          <p:cNvSpPr/>
          <p:nvPr/>
        </p:nvSpPr>
        <p:spPr>
          <a:xfrm>
            <a:off x="557393" y="6767349"/>
            <a:ext cx="52855" cy="84568"/>
          </a:xfrm>
          <a:prstGeom prst="upArrow">
            <a:avLst/>
          </a:prstGeom>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17738633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713935" y="1374779"/>
            <a:ext cx="5611088" cy="1781790"/>
          </a:xfrm>
          <a:prstGeom prst="rect">
            <a:avLst/>
          </a:prstGeom>
          <a:solidFill>
            <a:srgbClr val="F2F2F2">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solidFill>
                  <a:srgbClr val="F6F3F4"/>
                </a:solidFill>
              </a:rPr>
              <a:t>Si </a:t>
            </a:r>
            <a:endParaRPr lang="es-ES_tradnl" dirty="0">
              <a:solidFill>
                <a:srgbClr val="F6F3F4"/>
              </a:solidFill>
            </a:endParaRPr>
          </a:p>
        </p:txBody>
      </p:sp>
      <p:sp>
        <p:nvSpPr>
          <p:cNvPr id="9" name="CuadroTexto 8"/>
          <p:cNvSpPr txBox="1"/>
          <p:nvPr/>
        </p:nvSpPr>
        <p:spPr>
          <a:xfrm>
            <a:off x="698495" y="481268"/>
            <a:ext cx="2992002" cy="584775"/>
          </a:xfrm>
          <a:prstGeom prst="rect">
            <a:avLst/>
          </a:prstGeom>
          <a:noFill/>
        </p:spPr>
        <p:txBody>
          <a:bodyPr wrap="square" rtlCol="0">
            <a:spAutoFit/>
          </a:bodyPr>
          <a:lstStyle/>
          <a:p>
            <a:r>
              <a:rPr lang="es-ES_tradnl" sz="1600" kern="800" spc="-30" dirty="0" smtClean="0">
                <a:solidFill>
                  <a:schemeClr val="tx1">
                    <a:lumMod val="75000"/>
                    <a:lumOff val="25000"/>
                  </a:schemeClr>
                </a:solidFill>
                <a:latin typeface="Open Sans Light" charset="0"/>
                <a:ea typeface="Open Sans Light" charset="0"/>
                <a:cs typeface="Open Sans Light" charset="0"/>
              </a:rPr>
              <a:t>INDICADORES DE COYUNTURA </a:t>
            </a:r>
            <a:r>
              <a:rPr lang="es-ES_tradnl" sz="1600" b="1" kern="800" spc="-30" dirty="0" smtClean="0">
                <a:solidFill>
                  <a:schemeClr val="tx1">
                    <a:lumMod val="75000"/>
                    <a:lumOff val="25000"/>
                  </a:schemeClr>
                </a:solidFill>
                <a:latin typeface="Open Sans" charset="0"/>
                <a:ea typeface="Open Sans" charset="0"/>
                <a:cs typeface="Open Sans" charset="0"/>
              </a:rPr>
              <a:t>PROVINCIA DE  VALENCIA</a:t>
            </a:r>
          </a:p>
        </p:txBody>
      </p:sp>
      <p:sp>
        <p:nvSpPr>
          <p:cNvPr id="14" name="CuadroTexto 13"/>
          <p:cNvSpPr txBox="1"/>
          <p:nvPr/>
        </p:nvSpPr>
        <p:spPr>
          <a:xfrm>
            <a:off x="1794283" y="1504053"/>
            <a:ext cx="2518596" cy="307777"/>
          </a:xfrm>
          <a:prstGeom prst="rect">
            <a:avLst/>
          </a:prstGeom>
          <a:noFill/>
        </p:spPr>
        <p:txBody>
          <a:bodyPr wrap="square" rtlCol="0">
            <a:spAutoFit/>
          </a:bodyPr>
          <a:lstStyle/>
          <a:p>
            <a:r>
              <a:rPr lang="es-ES_tradnl" sz="1400" b="1" kern="800" spc="-30" dirty="0" smtClean="0">
                <a:solidFill>
                  <a:schemeClr val="tx1">
                    <a:lumMod val="75000"/>
                    <a:lumOff val="25000"/>
                  </a:schemeClr>
                </a:solidFill>
                <a:latin typeface="Open Sans" charset="0"/>
                <a:ea typeface="Open Sans" charset="0"/>
                <a:cs typeface="Open Sans" charset="0"/>
              </a:rPr>
              <a:t>CONSUMO </a:t>
            </a:r>
          </a:p>
        </p:txBody>
      </p:sp>
      <p:sp>
        <p:nvSpPr>
          <p:cNvPr id="16" name="CuadroTexto 15"/>
          <p:cNvSpPr txBox="1"/>
          <p:nvPr/>
        </p:nvSpPr>
        <p:spPr>
          <a:xfrm>
            <a:off x="1812180" y="1989962"/>
            <a:ext cx="4347316" cy="600164"/>
          </a:xfrm>
          <a:prstGeom prst="rect">
            <a:avLst/>
          </a:prstGeom>
          <a:noFill/>
        </p:spPr>
        <p:txBody>
          <a:bodyPr wrap="square" rtlCol="0">
            <a:spAutoFit/>
          </a:bodyPr>
          <a:lstStyle>
            <a:defPPr>
              <a:defRPr lang="es-ES_tradnl"/>
            </a:defPPr>
            <a:lvl1pPr algn="just">
              <a:defRPr sz="900" baseline="30000">
                <a:solidFill>
                  <a:schemeClr val="tx1">
                    <a:lumMod val="85000"/>
                    <a:lumOff val="15000"/>
                  </a:schemeClr>
                </a:solidFill>
                <a:latin typeface="Open Sans Light" charset="0"/>
                <a:ea typeface="Open Sans Light" charset="0"/>
                <a:cs typeface="Open Sans Light" charset="0"/>
              </a:defRPr>
            </a:lvl1pPr>
          </a:lstStyle>
          <a:p>
            <a:r>
              <a:rPr lang="es-ES" dirty="0" smtClean="0"/>
              <a:t>Utilizando indicadores indirectos</a:t>
            </a:r>
            <a:r>
              <a:rPr lang="es-ES" baseline="0" dirty="0" smtClean="0"/>
              <a:t> </a:t>
            </a:r>
            <a:r>
              <a:rPr lang="es-ES" dirty="0"/>
              <a:t>se estima que la recuperación del consumo en el tercer trimestre puede haberse frenado en el mes de octubre debido a las nuevas restricciones provocadas por la segunda ola de la pandemia. La mayor propensión a ahorrar del consumidor ante el aumento de la incertidumbre, queda reflejado sobre todo en la evolución negativa del consumo de bienes duraderos como el automóvil. La debilidad de la demanda queda </a:t>
            </a:r>
            <a:r>
              <a:rPr lang="es-ES" dirty="0" err="1"/>
              <a:t>tambien</a:t>
            </a:r>
            <a:r>
              <a:rPr lang="es-ES" dirty="0"/>
              <a:t> reflejada en la continuidad de una tasa de inflación negativa.</a:t>
            </a:r>
          </a:p>
        </p:txBody>
      </p:sp>
      <p:sp>
        <p:nvSpPr>
          <p:cNvPr id="21" name="Rectángulo 20"/>
          <p:cNvSpPr/>
          <p:nvPr/>
        </p:nvSpPr>
        <p:spPr>
          <a:xfrm>
            <a:off x="1812182" y="1774518"/>
            <a:ext cx="4254248" cy="215444"/>
          </a:xfrm>
          <a:prstGeom prst="rect">
            <a:avLst/>
          </a:prstGeom>
        </p:spPr>
        <p:txBody>
          <a:bodyPr wrap="square">
            <a:spAutoFit/>
          </a:bodyPr>
          <a:lstStyle/>
          <a:p>
            <a:r>
              <a:rPr lang="es-ES_tradnl" sz="800" b="1" dirty="0" smtClean="0">
                <a:solidFill>
                  <a:schemeClr val="tx1">
                    <a:lumMod val="75000"/>
                    <a:lumOff val="25000"/>
                  </a:schemeClr>
                </a:solidFill>
                <a:latin typeface="Open Sans" charset="0"/>
                <a:ea typeface="Open Sans" charset="0"/>
                <a:cs typeface="Open Sans" charset="0"/>
              </a:rPr>
              <a:t>La segunda ola debilita nuevamente la demanda de consumo</a:t>
            </a:r>
            <a:endParaRPr lang="es-ES_tradnl" sz="800" b="1" baseline="30000" dirty="0">
              <a:solidFill>
                <a:schemeClr val="tx1">
                  <a:lumMod val="75000"/>
                  <a:lumOff val="25000"/>
                </a:schemeClr>
              </a:solidFill>
              <a:latin typeface="Open Sans" charset="0"/>
              <a:ea typeface="Open Sans" charset="0"/>
              <a:cs typeface="Open Sans" charset="0"/>
            </a:endParaRPr>
          </a:p>
        </p:txBody>
      </p:sp>
      <p:sp>
        <p:nvSpPr>
          <p:cNvPr id="25" name="Rectángulo 24"/>
          <p:cNvSpPr/>
          <p:nvPr/>
        </p:nvSpPr>
        <p:spPr>
          <a:xfrm>
            <a:off x="715710" y="3308974"/>
            <a:ext cx="5619178" cy="1930996"/>
          </a:xfrm>
          <a:prstGeom prst="rect">
            <a:avLst/>
          </a:prstGeom>
          <a:solidFill>
            <a:srgbClr val="F2F2F2">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solidFill>
                <a:srgbClr val="F6F3F4"/>
              </a:solidFill>
            </a:endParaRPr>
          </a:p>
        </p:txBody>
      </p:sp>
      <p:sp>
        <p:nvSpPr>
          <p:cNvPr id="27" name="CuadroTexto 26"/>
          <p:cNvSpPr txBox="1"/>
          <p:nvPr/>
        </p:nvSpPr>
        <p:spPr>
          <a:xfrm>
            <a:off x="1808866" y="3469505"/>
            <a:ext cx="2221276" cy="307777"/>
          </a:xfrm>
          <a:prstGeom prst="rect">
            <a:avLst/>
          </a:prstGeom>
          <a:noFill/>
        </p:spPr>
        <p:txBody>
          <a:bodyPr wrap="square" rtlCol="0">
            <a:spAutoFit/>
          </a:bodyPr>
          <a:lstStyle/>
          <a:p>
            <a:r>
              <a:rPr lang="es-ES_tradnl" sz="1400" b="1" kern="800" spc="-30" dirty="0" smtClean="0">
                <a:solidFill>
                  <a:schemeClr val="tx1">
                    <a:lumMod val="75000"/>
                    <a:lumOff val="25000"/>
                  </a:schemeClr>
                </a:solidFill>
                <a:latin typeface="Open Sans" charset="0"/>
                <a:ea typeface="Open Sans" charset="0"/>
                <a:cs typeface="Open Sans" charset="0"/>
              </a:rPr>
              <a:t>COMERCIO EXTERIOR</a:t>
            </a:r>
          </a:p>
        </p:txBody>
      </p:sp>
      <p:sp>
        <p:nvSpPr>
          <p:cNvPr id="29" name="Rectángulo 28"/>
          <p:cNvSpPr/>
          <p:nvPr/>
        </p:nvSpPr>
        <p:spPr>
          <a:xfrm>
            <a:off x="1808866" y="3774688"/>
            <a:ext cx="4036562" cy="215444"/>
          </a:xfrm>
          <a:prstGeom prst="rect">
            <a:avLst/>
          </a:prstGeom>
        </p:spPr>
        <p:txBody>
          <a:bodyPr wrap="square">
            <a:spAutoFit/>
          </a:bodyPr>
          <a:lstStyle/>
          <a:p>
            <a:r>
              <a:rPr lang="es-ES_tradnl" sz="800" b="1" dirty="0" smtClean="0">
                <a:solidFill>
                  <a:schemeClr val="tx1">
                    <a:lumMod val="75000"/>
                    <a:lumOff val="25000"/>
                  </a:schemeClr>
                </a:solidFill>
                <a:latin typeface="Open Sans" charset="0"/>
                <a:ea typeface="Open Sans" charset="0"/>
                <a:cs typeface="Open Sans" charset="0"/>
              </a:rPr>
              <a:t>Las exportaciones mantienen la senda de recuperación</a:t>
            </a:r>
            <a:endParaRPr lang="es-ES_tradnl" sz="800" b="1" baseline="30000" dirty="0">
              <a:solidFill>
                <a:schemeClr val="tx1">
                  <a:lumMod val="75000"/>
                  <a:lumOff val="25000"/>
                </a:schemeClr>
              </a:solidFill>
              <a:latin typeface="Open Sans" charset="0"/>
              <a:ea typeface="Open Sans" charset="0"/>
              <a:cs typeface="Open Sans" charset="0"/>
            </a:endParaRPr>
          </a:p>
        </p:txBody>
      </p:sp>
      <p:sp>
        <p:nvSpPr>
          <p:cNvPr id="32" name="Rectángulo 31"/>
          <p:cNvSpPr/>
          <p:nvPr/>
        </p:nvSpPr>
        <p:spPr>
          <a:xfrm>
            <a:off x="715661" y="5386417"/>
            <a:ext cx="5599601" cy="1883900"/>
          </a:xfrm>
          <a:prstGeom prst="rect">
            <a:avLst/>
          </a:prstGeom>
          <a:solidFill>
            <a:srgbClr val="F2F2F2">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solidFill>
                  <a:srgbClr val="F6F3F4"/>
                </a:solidFill>
              </a:rPr>
              <a:t>La</a:t>
            </a:r>
            <a:endParaRPr lang="es-ES_tradnl" dirty="0">
              <a:solidFill>
                <a:srgbClr val="F6F3F4"/>
              </a:solidFill>
            </a:endParaRPr>
          </a:p>
        </p:txBody>
      </p:sp>
      <p:sp>
        <p:nvSpPr>
          <p:cNvPr id="34" name="CuadroTexto 33"/>
          <p:cNvSpPr txBox="1"/>
          <p:nvPr/>
        </p:nvSpPr>
        <p:spPr>
          <a:xfrm>
            <a:off x="1812180" y="5483523"/>
            <a:ext cx="3012303" cy="307777"/>
          </a:xfrm>
          <a:prstGeom prst="rect">
            <a:avLst/>
          </a:prstGeom>
          <a:noFill/>
        </p:spPr>
        <p:txBody>
          <a:bodyPr wrap="square" rtlCol="0">
            <a:spAutoFit/>
          </a:bodyPr>
          <a:lstStyle/>
          <a:p>
            <a:r>
              <a:rPr lang="es-ES_tradnl" sz="1400" b="1" kern="800" spc="-30" dirty="0" smtClean="0">
                <a:solidFill>
                  <a:schemeClr val="tx1">
                    <a:lumMod val="75000"/>
                    <a:lumOff val="25000"/>
                  </a:schemeClr>
                </a:solidFill>
                <a:latin typeface="Open Sans" charset="0"/>
                <a:ea typeface="Open Sans" charset="0"/>
                <a:cs typeface="Open Sans" charset="0"/>
              </a:rPr>
              <a:t>CONSTRUCCION</a:t>
            </a:r>
          </a:p>
        </p:txBody>
      </p:sp>
      <p:sp>
        <p:nvSpPr>
          <p:cNvPr id="35" name="CuadroTexto 34"/>
          <p:cNvSpPr txBox="1"/>
          <p:nvPr/>
        </p:nvSpPr>
        <p:spPr>
          <a:xfrm>
            <a:off x="1850443" y="5990237"/>
            <a:ext cx="4347316" cy="553998"/>
          </a:xfrm>
          <a:prstGeom prst="rect">
            <a:avLst/>
          </a:prstGeom>
          <a:noFill/>
          <a:ln>
            <a:noFill/>
          </a:ln>
        </p:spPr>
        <p:txBody>
          <a:bodyPr wrap="square" rtlCol="0">
            <a:spAutoFit/>
          </a:bodyPr>
          <a:lstStyle/>
          <a:p>
            <a:pPr algn="just"/>
            <a:r>
              <a:rPr lang="es-ES" sz="900" baseline="30000" dirty="0" smtClean="0">
                <a:solidFill>
                  <a:schemeClr val="tx1">
                    <a:lumMod val="85000"/>
                    <a:lumOff val="15000"/>
                  </a:schemeClr>
                </a:solidFill>
                <a:latin typeface="Open Sans Light" charset="0"/>
                <a:ea typeface="Open Sans Light" charset="0"/>
                <a:cs typeface="Open Sans Light" charset="0"/>
              </a:rPr>
              <a:t>La reactivación de la actividad económica en el tercer trimestre se ha </a:t>
            </a:r>
            <a:r>
              <a:rPr lang="es-ES" sz="900" baseline="30000" dirty="0">
                <a:solidFill>
                  <a:schemeClr val="tx1">
                    <a:lumMod val="85000"/>
                    <a:lumOff val="15000"/>
                  </a:schemeClr>
                </a:solidFill>
                <a:latin typeface="Open Sans Light" charset="0"/>
                <a:ea typeface="Open Sans Light" charset="0"/>
                <a:cs typeface="Open Sans Light" charset="0"/>
              </a:rPr>
              <a:t>traducido en este sector en un aumento del empleo. Cabe destacar el notable aumento de las viviendas visadas, que supone </a:t>
            </a:r>
            <a:r>
              <a:rPr lang="es-ES" sz="900" baseline="30000" dirty="0" smtClean="0">
                <a:solidFill>
                  <a:schemeClr val="tx1">
                    <a:lumMod val="85000"/>
                    <a:lumOff val="15000"/>
                  </a:schemeClr>
                </a:solidFill>
                <a:latin typeface="Open Sans Light" charset="0"/>
                <a:ea typeface="Open Sans Light" charset="0"/>
                <a:cs typeface="Open Sans Light" charset="0"/>
              </a:rPr>
              <a:t>mayor inversión </a:t>
            </a:r>
            <a:r>
              <a:rPr lang="es-ES" sz="900" baseline="30000" dirty="0">
                <a:solidFill>
                  <a:schemeClr val="tx1">
                    <a:lumMod val="85000"/>
                    <a:lumOff val="15000"/>
                  </a:schemeClr>
                </a:solidFill>
                <a:latin typeface="Open Sans Light" charset="0"/>
                <a:ea typeface="Open Sans Light" charset="0"/>
                <a:cs typeface="Open Sans Light" charset="0"/>
              </a:rPr>
              <a:t>en edificación. Por el contrario, en septiembre cae la licitación pública, sobre todo en obra civil por la Administración central y autonómica. La incertidumbre </a:t>
            </a:r>
            <a:r>
              <a:rPr lang="es-ES" sz="900" baseline="30000" dirty="0" smtClean="0">
                <a:solidFill>
                  <a:schemeClr val="tx1">
                    <a:lumMod val="85000"/>
                    <a:lumOff val="15000"/>
                  </a:schemeClr>
                </a:solidFill>
                <a:latin typeface="Open Sans Light" charset="0"/>
                <a:ea typeface="Open Sans Light" charset="0"/>
                <a:cs typeface="Open Sans Light" charset="0"/>
              </a:rPr>
              <a:t>sobre la evolución económica y de la pandemia se </a:t>
            </a:r>
            <a:r>
              <a:rPr lang="es-ES" sz="900" baseline="30000" dirty="0">
                <a:solidFill>
                  <a:schemeClr val="tx1">
                    <a:lumMod val="85000"/>
                    <a:lumOff val="15000"/>
                  </a:schemeClr>
                </a:solidFill>
                <a:latin typeface="Open Sans Light" charset="0"/>
                <a:ea typeface="Open Sans Light" charset="0"/>
                <a:cs typeface="Open Sans Light" charset="0"/>
              </a:rPr>
              <a:t>ha dejado notar en el aumento del ahorro (un 14% en el segundo trimestre </a:t>
            </a:r>
            <a:r>
              <a:rPr lang="es-ES" sz="900" baseline="30000" dirty="0" smtClean="0">
                <a:solidFill>
                  <a:schemeClr val="tx1">
                    <a:lumMod val="85000"/>
                    <a:lumOff val="15000"/>
                  </a:schemeClr>
                </a:solidFill>
                <a:latin typeface="Open Sans Light" charset="0"/>
                <a:ea typeface="Open Sans Light" charset="0"/>
                <a:cs typeface="Open Sans Light" charset="0"/>
              </a:rPr>
              <a:t>respecto al primero de </a:t>
            </a:r>
            <a:r>
              <a:rPr lang="es-ES" sz="900" baseline="30000" dirty="0">
                <a:solidFill>
                  <a:schemeClr val="tx1">
                    <a:lumMod val="85000"/>
                    <a:lumOff val="15000"/>
                  </a:schemeClr>
                </a:solidFill>
                <a:latin typeface="Open Sans Light" charset="0"/>
                <a:ea typeface="Open Sans Light" charset="0"/>
                <a:cs typeface="Open Sans Light" charset="0"/>
              </a:rPr>
              <a:t>los </a:t>
            </a:r>
            <a:r>
              <a:rPr lang="es-ES" sz="900" baseline="30000" dirty="0" smtClean="0">
                <a:solidFill>
                  <a:schemeClr val="tx1">
                    <a:lumMod val="85000"/>
                    <a:lumOff val="15000"/>
                  </a:schemeClr>
                </a:solidFill>
                <a:latin typeface="Open Sans Light" charset="0"/>
                <a:ea typeface="Open Sans Light" charset="0"/>
                <a:cs typeface="Open Sans Light" charset="0"/>
              </a:rPr>
              <a:t>depósitos </a:t>
            </a:r>
            <a:r>
              <a:rPr lang="es-ES" sz="900" baseline="30000" dirty="0">
                <a:solidFill>
                  <a:schemeClr val="tx1">
                    <a:lumMod val="85000"/>
                    <a:lumOff val="15000"/>
                  </a:schemeClr>
                </a:solidFill>
                <a:latin typeface="Open Sans Light" charset="0"/>
                <a:ea typeface="Open Sans Light" charset="0"/>
                <a:cs typeface="Open Sans Light" charset="0"/>
              </a:rPr>
              <a:t>bancarios</a:t>
            </a:r>
            <a:r>
              <a:rPr lang="es-ES" sz="900" baseline="30000" dirty="0" smtClean="0">
                <a:solidFill>
                  <a:schemeClr val="tx1">
                    <a:lumMod val="85000"/>
                    <a:lumOff val="15000"/>
                  </a:schemeClr>
                </a:solidFill>
                <a:latin typeface="Open Sans Light" charset="0"/>
                <a:ea typeface="Open Sans Light" charset="0"/>
                <a:cs typeface="Open Sans Light" charset="0"/>
              </a:rPr>
              <a:t>) </a:t>
            </a:r>
            <a:r>
              <a:rPr lang="es-ES" sz="900" baseline="30000" dirty="0">
                <a:solidFill>
                  <a:schemeClr val="tx1">
                    <a:lumMod val="85000"/>
                    <a:lumOff val="15000"/>
                  </a:schemeClr>
                </a:solidFill>
                <a:latin typeface="Open Sans Light" charset="0"/>
                <a:ea typeface="Open Sans Light" charset="0"/>
                <a:cs typeface="Open Sans Light" charset="0"/>
              </a:rPr>
              <a:t>y la caída de las transacciones </a:t>
            </a:r>
            <a:r>
              <a:rPr lang="es-ES" sz="900" baseline="30000" dirty="0" smtClean="0">
                <a:solidFill>
                  <a:schemeClr val="tx1">
                    <a:lumMod val="85000"/>
                    <a:lumOff val="15000"/>
                  </a:schemeClr>
                </a:solidFill>
                <a:latin typeface="Open Sans Light" charset="0"/>
                <a:ea typeface="Open Sans Light" charset="0"/>
                <a:cs typeface="Open Sans Light" charset="0"/>
              </a:rPr>
              <a:t>inmobiliarias.</a:t>
            </a:r>
            <a:endParaRPr lang="en-US" sz="900" baseline="30000" dirty="0">
              <a:solidFill>
                <a:schemeClr val="tx1">
                  <a:lumMod val="85000"/>
                  <a:lumOff val="15000"/>
                </a:schemeClr>
              </a:solidFill>
              <a:latin typeface="Open Sans Light" charset="0"/>
              <a:ea typeface="Open Sans Light" charset="0"/>
              <a:cs typeface="Open Sans Light" charset="0"/>
            </a:endParaRPr>
          </a:p>
        </p:txBody>
      </p:sp>
      <p:sp>
        <p:nvSpPr>
          <p:cNvPr id="36" name="Rectángulo 35"/>
          <p:cNvSpPr/>
          <p:nvPr/>
        </p:nvSpPr>
        <p:spPr>
          <a:xfrm>
            <a:off x="1828169" y="5773116"/>
            <a:ext cx="3953425" cy="215444"/>
          </a:xfrm>
          <a:prstGeom prst="rect">
            <a:avLst/>
          </a:prstGeom>
        </p:spPr>
        <p:txBody>
          <a:bodyPr wrap="square">
            <a:spAutoFit/>
          </a:bodyPr>
          <a:lstStyle/>
          <a:p>
            <a:r>
              <a:rPr lang="es-ES_tradnl" sz="800" b="1" dirty="0" smtClean="0">
                <a:solidFill>
                  <a:schemeClr val="tx1">
                    <a:lumMod val="75000"/>
                    <a:lumOff val="25000"/>
                  </a:schemeClr>
                </a:solidFill>
                <a:latin typeface="Open Sans" charset="0"/>
                <a:ea typeface="Open Sans" charset="0"/>
                <a:cs typeface="Open Sans" charset="0"/>
              </a:rPr>
              <a:t>La recuperación se centra en edificación</a:t>
            </a:r>
            <a:endParaRPr lang="es-ES_tradnl" sz="800" b="1" baseline="30000" dirty="0">
              <a:solidFill>
                <a:schemeClr val="tx1">
                  <a:lumMod val="75000"/>
                  <a:lumOff val="25000"/>
                </a:schemeClr>
              </a:solidFill>
              <a:latin typeface="Open Sans" charset="0"/>
              <a:ea typeface="Open Sans" charset="0"/>
              <a:cs typeface="Open Sans" charset="0"/>
            </a:endParaRPr>
          </a:p>
        </p:txBody>
      </p:sp>
      <p:sp>
        <p:nvSpPr>
          <p:cNvPr id="38" name="Rectángulo 37"/>
          <p:cNvSpPr/>
          <p:nvPr/>
        </p:nvSpPr>
        <p:spPr>
          <a:xfrm>
            <a:off x="715710" y="7400060"/>
            <a:ext cx="5615385" cy="1940283"/>
          </a:xfrm>
          <a:prstGeom prst="rect">
            <a:avLst/>
          </a:prstGeom>
          <a:solidFill>
            <a:srgbClr val="F2F2F2">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ES_tradnl" dirty="0">
              <a:solidFill>
                <a:srgbClr val="F6F3F4"/>
              </a:solidFill>
            </a:endParaRPr>
          </a:p>
        </p:txBody>
      </p:sp>
      <p:sp>
        <p:nvSpPr>
          <p:cNvPr id="39" name="CuadroTexto 38"/>
          <p:cNvSpPr txBox="1"/>
          <p:nvPr/>
        </p:nvSpPr>
        <p:spPr>
          <a:xfrm>
            <a:off x="1820807" y="7483422"/>
            <a:ext cx="2294204" cy="307777"/>
          </a:xfrm>
          <a:prstGeom prst="rect">
            <a:avLst/>
          </a:prstGeom>
          <a:noFill/>
        </p:spPr>
        <p:txBody>
          <a:bodyPr wrap="square" rtlCol="0">
            <a:spAutoFit/>
          </a:bodyPr>
          <a:lstStyle/>
          <a:p>
            <a:r>
              <a:rPr lang="es-ES_tradnl" sz="1400" b="1" kern="800" spc="-30" dirty="0" smtClean="0">
                <a:solidFill>
                  <a:schemeClr val="tx1">
                    <a:lumMod val="75000"/>
                    <a:lumOff val="25000"/>
                  </a:schemeClr>
                </a:solidFill>
                <a:latin typeface="Open Sans" charset="0"/>
                <a:ea typeface="Open Sans" charset="0"/>
                <a:cs typeface="Open Sans" charset="0"/>
              </a:rPr>
              <a:t>MERCADO LABORAL</a:t>
            </a:r>
          </a:p>
        </p:txBody>
      </p:sp>
      <p:graphicFrame>
        <p:nvGraphicFramePr>
          <p:cNvPr id="23" name="22 Tabla"/>
          <p:cNvGraphicFramePr>
            <a:graphicFrameLocks noGrp="1"/>
          </p:cNvGraphicFramePr>
          <p:nvPr>
            <p:extLst>
              <p:ext uri="{D42A27DB-BD31-4B8C-83A1-F6EECF244321}">
                <p14:modId xmlns:p14="http://schemas.microsoft.com/office/powerpoint/2010/main" val="1303214331"/>
              </p:ext>
            </p:extLst>
          </p:nvPr>
        </p:nvGraphicFramePr>
        <p:xfrm>
          <a:off x="1567559" y="4462329"/>
          <a:ext cx="4692351" cy="657442"/>
        </p:xfrm>
        <a:graphic>
          <a:graphicData uri="http://schemas.openxmlformats.org/drawingml/2006/table">
            <a:tbl>
              <a:tblPr>
                <a:tableStyleId>{5C22544A-7EE6-4342-B048-85BDC9FD1C3A}</a:tableStyleId>
              </a:tblPr>
              <a:tblGrid>
                <a:gridCol w="1612635"/>
                <a:gridCol w="525173"/>
                <a:gridCol w="584979"/>
                <a:gridCol w="525217"/>
                <a:gridCol w="525217"/>
                <a:gridCol w="459565"/>
                <a:gridCol w="459565"/>
              </a:tblGrid>
              <a:tr h="115542">
                <a:tc>
                  <a:txBody>
                    <a:bodyPr/>
                    <a:lstStyle/>
                    <a:p>
                      <a:pPr marL="180000" marR="0" indent="0" algn="l" defTabSz="685800" rtl="0" eaLnBrk="1" fontAlgn="b" latinLnBrk="0" hangingPunct="1">
                        <a:lnSpc>
                          <a:spcPct val="100000"/>
                        </a:lnSpc>
                        <a:spcBef>
                          <a:spcPts val="0"/>
                        </a:spcBef>
                        <a:spcAft>
                          <a:spcPts val="0"/>
                        </a:spcAft>
                        <a:buClrTx/>
                        <a:buSzTx/>
                        <a:buFontTx/>
                        <a:buNone/>
                        <a:tabLst/>
                        <a:defRPr/>
                      </a:pPr>
                      <a:endParaRPr lang="is-IS" sz="900" kern="1200" baseline="30000" dirty="0" smtClean="0">
                        <a:solidFill>
                          <a:schemeClr val="tx1">
                            <a:lumMod val="85000"/>
                            <a:lumOff val="15000"/>
                          </a:schemeClr>
                        </a:solidFill>
                        <a:latin typeface="Open Sans Light" charset="0"/>
                        <a:ea typeface="Open Sans Light" charset="0"/>
                        <a:cs typeface="Open Sans Light" charset="0"/>
                      </a:endParaRPr>
                    </a:p>
                  </a:txBody>
                  <a:tcPr marL="8440" marR="8440" marT="844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sk-SK" sz="900" kern="1200" baseline="30000" dirty="0">
                          <a:solidFill>
                            <a:schemeClr val="tx1">
                              <a:lumMod val="85000"/>
                              <a:lumOff val="15000"/>
                            </a:schemeClr>
                          </a:solidFill>
                          <a:latin typeface="Open Sans Light" charset="0"/>
                          <a:ea typeface="Open Sans Light" charset="0"/>
                          <a:cs typeface="Open Sans Light" charset="0"/>
                        </a:rPr>
                        <a:t> </a:t>
                      </a:r>
                    </a:p>
                  </a:txBody>
                  <a:tcPr marL="8440" marR="8440" marT="844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b" latinLnBrk="0" hangingPunct="1"/>
                      <a:endParaRPr lang="es-ES_tradnl" sz="600" b="1" i="1" kern="1200" dirty="0">
                        <a:solidFill>
                          <a:srgbClr val="BC1E3E"/>
                        </a:solidFill>
                        <a:effectLst/>
                        <a:latin typeface="Open Sans" charset="0"/>
                        <a:ea typeface="Open Sans" charset="0"/>
                        <a:cs typeface="Open Sans" charset="0"/>
                      </a:endParaRPr>
                    </a:p>
                  </a:txBody>
                  <a:tcPr marL="8440" marR="8440" marT="844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0" algn="ctr" defTabSz="685800" rtl="0" eaLnBrk="1" fontAlgn="b" latinLnBrk="0" hangingPunct="1"/>
                      <a:r>
                        <a:rPr lang="is-IS" sz="600" b="1" i="1" kern="1200" dirty="0" smtClean="0">
                          <a:solidFill>
                            <a:schemeClr val="tx1">
                              <a:lumMod val="75000"/>
                              <a:lumOff val="25000"/>
                            </a:schemeClr>
                          </a:solidFill>
                          <a:effectLst/>
                          <a:latin typeface="Open Sans Semibold" charset="0"/>
                          <a:ea typeface="Open Sans Semibold" charset="0"/>
                          <a:cs typeface="Open Sans Semibold" charset="0"/>
                        </a:rPr>
                        <a:t>%</a:t>
                      </a:r>
                      <a:r>
                        <a:rPr lang="is-IS" sz="600" b="1" i="1" kern="1200" baseline="0" dirty="0" smtClean="0">
                          <a:solidFill>
                            <a:schemeClr val="tx1">
                              <a:lumMod val="75000"/>
                              <a:lumOff val="25000"/>
                            </a:schemeClr>
                          </a:solidFill>
                          <a:effectLst/>
                          <a:latin typeface="Open Sans Semibold" charset="0"/>
                          <a:ea typeface="Open Sans Semibold" charset="0"/>
                          <a:cs typeface="Open Sans Semibold" charset="0"/>
                        </a:rPr>
                        <a:t> var. interanual</a:t>
                      </a:r>
                      <a:endParaRPr lang="is-IS" sz="600" b="1" i="1" kern="1200" dirty="0">
                        <a:solidFill>
                          <a:schemeClr val="tx1">
                            <a:lumMod val="75000"/>
                            <a:lumOff val="25000"/>
                          </a:schemeClr>
                        </a:solidFill>
                        <a:effectLst/>
                        <a:latin typeface="Open Sans Semibold" charset="0"/>
                        <a:ea typeface="Open Sans Semibold" charset="0"/>
                        <a:cs typeface="Open Sans Semibold" charset="0"/>
                      </a:endParaRPr>
                    </a:p>
                  </a:txBody>
                  <a:tcPr marL="8440" marR="8440" marT="844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s-ES_tradnl"/>
                    </a:p>
                  </a:txBody>
                  <a:tcP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gridSpan="2">
                  <a:txBody>
                    <a:bodyPr/>
                    <a:lstStyle/>
                    <a:p>
                      <a:pPr marL="0" algn="ctr" defTabSz="685800" rtl="0" eaLnBrk="1" fontAlgn="b" latinLnBrk="0" hangingPunct="1"/>
                      <a:r>
                        <a:rPr lang="is-IS" sz="600" b="1" i="1" kern="1200" dirty="0" smtClean="0">
                          <a:solidFill>
                            <a:schemeClr val="tx1">
                              <a:lumMod val="75000"/>
                              <a:lumOff val="25000"/>
                            </a:schemeClr>
                          </a:solidFill>
                          <a:effectLst/>
                          <a:latin typeface="Open Sans Semibold" charset="0"/>
                          <a:ea typeface="Open Sans Semibold" charset="0"/>
                          <a:cs typeface="Open Sans Semibold" charset="0"/>
                        </a:rPr>
                        <a:t>% var. acumulado año</a:t>
                      </a:r>
                      <a:endParaRPr lang="is-IS" sz="600" b="1" i="1" kern="1200" dirty="0">
                        <a:solidFill>
                          <a:schemeClr val="tx1">
                            <a:lumMod val="75000"/>
                            <a:lumOff val="25000"/>
                          </a:schemeClr>
                        </a:solidFill>
                        <a:effectLst/>
                        <a:latin typeface="Open Sans Semibold" charset="0"/>
                        <a:ea typeface="Open Sans Semibold" charset="0"/>
                        <a:cs typeface="Open Sans Semibold" charset="0"/>
                      </a:endParaRPr>
                    </a:p>
                  </a:txBody>
                  <a:tcPr marL="8440" marR="8440" marT="844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s-ES_tradnl"/>
                    </a:p>
                  </a:txBody>
                  <a:tcP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r h="108380">
                <a:tc>
                  <a:txBody>
                    <a:bodyPr/>
                    <a:lstStyle/>
                    <a:p>
                      <a:pPr marL="180000" algn="l" defTabSz="685800" rtl="0" eaLnBrk="1" fontAlgn="b" latinLnBrk="0" hangingPunct="1"/>
                      <a:r>
                        <a:rPr lang="es-ES_tradnl" sz="600" b="1" i="1" kern="1200" dirty="0" smtClean="0">
                          <a:solidFill>
                            <a:schemeClr val="bg1"/>
                          </a:solidFill>
                          <a:effectLst/>
                          <a:latin typeface="Open Sans" charset="0"/>
                          <a:ea typeface="+mn-ea"/>
                          <a:cs typeface="+mn-cs"/>
                        </a:rPr>
                        <a:t>Indicadores</a:t>
                      </a:r>
                      <a:endParaRPr lang="es-ES_tradnl" sz="600" b="1" i="1" kern="1200" dirty="0">
                        <a:solidFill>
                          <a:schemeClr val="bg1"/>
                        </a:solidFill>
                        <a:effectLst/>
                        <a:latin typeface="Open Sans" charset="0"/>
                        <a:ea typeface="+mn-ea"/>
                        <a:cs typeface="+mn-cs"/>
                      </a:endParaRP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algn="ctr" defTabSz="685800" rtl="0" eaLnBrk="1" fontAlgn="b" latinLnBrk="0" hangingPunct="1"/>
                      <a:r>
                        <a:rPr lang="es-ES_tradnl" sz="600" b="1" i="1" kern="1200" dirty="0">
                          <a:solidFill>
                            <a:srgbClr val="FFFFFF"/>
                          </a:solidFill>
                          <a:effectLst/>
                          <a:latin typeface="Open Sans" charset="0"/>
                          <a:ea typeface="Open Sans" charset="0"/>
                          <a:cs typeface="Open Sans" charset="0"/>
                        </a:rPr>
                        <a:t>Período</a:t>
                      </a: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algn="ctr" defTabSz="685800" rtl="0" eaLnBrk="1" fontAlgn="b" latinLnBrk="0" hangingPunct="1"/>
                      <a:r>
                        <a:rPr lang="es-ES_tradnl" sz="600" b="1" i="1" kern="1200" dirty="0" smtClean="0">
                          <a:solidFill>
                            <a:srgbClr val="FFFFFF"/>
                          </a:solidFill>
                          <a:effectLst/>
                          <a:latin typeface="Open Sans" charset="0"/>
                          <a:ea typeface="Open Sans" charset="0"/>
                          <a:cs typeface="Open Sans" charset="0"/>
                        </a:rPr>
                        <a:t>Dato  </a:t>
                      </a:r>
                      <a:endParaRPr lang="es-ES_tradnl" sz="600" b="1" i="1" kern="1200" dirty="0">
                        <a:solidFill>
                          <a:srgbClr val="FFFFFF"/>
                        </a:solidFill>
                        <a:effectLst/>
                        <a:latin typeface="Open Sans" charset="0"/>
                        <a:ea typeface="Open Sans" charset="0"/>
                        <a:cs typeface="Open Sans" charset="0"/>
                      </a:endParaRP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algn="ctr" defTabSz="685800" rtl="0" eaLnBrk="1" fontAlgn="b" latinLnBrk="0" hangingPunct="1"/>
                      <a:r>
                        <a:rPr lang="es-ES_tradnl" sz="600" b="1" i="1" kern="1200" dirty="0" smtClean="0">
                          <a:solidFill>
                            <a:srgbClr val="FFFFFF"/>
                          </a:solidFill>
                          <a:effectLst/>
                          <a:latin typeface="Open Sans" charset="0"/>
                          <a:ea typeface="Open Sans" charset="0"/>
                          <a:cs typeface="Open Sans" charset="0"/>
                        </a:rPr>
                        <a:t>Valencia</a:t>
                      </a:r>
                      <a:endParaRPr lang="es-ES_tradnl" sz="600" b="1" i="1" kern="1200" dirty="0">
                        <a:solidFill>
                          <a:srgbClr val="FFFFFF"/>
                        </a:solidFill>
                        <a:effectLst/>
                        <a:latin typeface="Open Sans" charset="0"/>
                        <a:ea typeface="Open Sans" charset="0"/>
                        <a:cs typeface="Open Sans" charset="0"/>
                      </a:endParaRP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algn="ctr" defTabSz="685800" rtl="0" eaLnBrk="1" fontAlgn="b" latinLnBrk="0" hangingPunct="1"/>
                      <a:r>
                        <a:rPr lang="es-ES_tradnl" sz="600" b="1" i="1" kern="1200" dirty="0">
                          <a:solidFill>
                            <a:srgbClr val="FFFFFF"/>
                          </a:solidFill>
                          <a:effectLst/>
                          <a:latin typeface="Open Sans" charset="0"/>
                          <a:ea typeface="Open Sans" charset="0"/>
                          <a:cs typeface="Open Sans" charset="0"/>
                        </a:rPr>
                        <a:t>España</a:t>
                      </a: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algn="ctr" defTabSz="685800" rtl="0" eaLnBrk="1" fontAlgn="b" latinLnBrk="0" hangingPunct="1"/>
                      <a:r>
                        <a:rPr lang="es-ES_tradnl" sz="600" b="1" i="1" kern="1200" dirty="0" smtClean="0">
                          <a:solidFill>
                            <a:srgbClr val="FFFFFF"/>
                          </a:solidFill>
                          <a:effectLst/>
                          <a:latin typeface="Open Sans" charset="0"/>
                          <a:ea typeface="Open Sans" charset="0"/>
                          <a:cs typeface="Open Sans" charset="0"/>
                        </a:rPr>
                        <a:t>Valencia</a:t>
                      </a:r>
                      <a:endParaRPr lang="es-ES_tradnl" sz="600" b="1" i="1" kern="1200" dirty="0">
                        <a:solidFill>
                          <a:srgbClr val="FFFFFF"/>
                        </a:solidFill>
                        <a:effectLst/>
                        <a:latin typeface="Open Sans" charset="0"/>
                        <a:ea typeface="Open Sans" charset="0"/>
                        <a:cs typeface="Open Sans" charset="0"/>
                      </a:endParaRP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algn="ctr" defTabSz="685800" rtl="0" eaLnBrk="1" fontAlgn="b" latinLnBrk="0" hangingPunct="1"/>
                      <a:r>
                        <a:rPr lang="es-ES_tradnl" sz="600" b="1" i="1" kern="1200" dirty="0">
                          <a:solidFill>
                            <a:srgbClr val="FFFFFF"/>
                          </a:solidFill>
                          <a:effectLst/>
                          <a:latin typeface="Open Sans" charset="0"/>
                          <a:ea typeface="Open Sans" charset="0"/>
                          <a:cs typeface="Open Sans" charset="0"/>
                        </a:rPr>
                        <a:t>España</a:t>
                      </a: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r>
              <a:tr h="108380">
                <a:tc>
                  <a:txBody>
                    <a:bodyPr/>
                    <a:lstStyle/>
                    <a:p>
                      <a:pPr marL="180000" algn="l" defTabSz="685800" rtl="0" eaLnBrk="1" fontAlgn="b" latinLnBrk="0" hangingPunct="1"/>
                      <a:r>
                        <a:rPr lang="es-ES_tradnl" sz="500" kern="1200" dirty="0">
                          <a:solidFill>
                            <a:schemeClr val="tx1">
                              <a:lumMod val="95000"/>
                              <a:lumOff val="5000"/>
                            </a:schemeClr>
                          </a:solidFill>
                          <a:effectLst/>
                          <a:latin typeface="Open Sans Light" charset="0"/>
                          <a:ea typeface="+mn-ea"/>
                          <a:cs typeface="+mn-cs"/>
                        </a:rPr>
                        <a:t>Exportaciones </a:t>
                      </a:r>
                      <a:r>
                        <a:rPr lang="es-ES_tradnl" sz="500" kern="1200" dirty="0" smtClean="0">
                          <a:solidFill>
                            <a:schemeClr val="tx1">
                              <a:lumMod val="95000"/>
                              <a:lumOff val="5000"/>
                            </a:schemeClr>
                          </a:solidFill>
                          <a:effectLst/>
                          <a:latin typeface="Open Sans Light" charset="0"/>
                          <a:ea typeface="+mn-ea"/>
                          <a:cs typeface="+mn-cs"/>
                        </a:rPr>
                        <a:t>totales (miles €)</a:t>
                      </a:r>
                      <a:endParaRPr lang="es-ES_tradnl"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no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_tradnl" sz="500" kern="1200" dirty="0" smtClean="0">
                          <a:solidFill>
                            <a:schemeClr val="tx1">
                              <a:lumMod val="95000"/>
                              <a:lumOff val="5000"/>
                            </a:schemeClr>
                          </a:solidFill>
                          <a:effectLst/>
                          <a:latin typeface="Open Sans Light" charset="0"/>
                          <a:ea typeface="+mn-ea"/>
                          <a:cs typeface="+mn-cs"/>
                        </a:rPr>
                        <a:t>Agosto 2020</a:t>
                      </a:r>
                      <a:endParaRPr lang="es-ES_tradnl"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solidFill>
                          <a:effectLst/>
                          <a:latin typeface="Open Sans Light" charset="0"/>
                          <a:ea typeface="+mn-ea"/>
                          <a:cs typeface="+mn-cs"/>
                        </a:rPr>
                        <a:t>937.053</a:t>
                      </a:r>
                      <a:endParaRPr lang="sk-SK" sz="500" kern="1200" dirty="0">
                        <a:solidFill>
                          <a:schemeClr val="tx1"/>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-0,6</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-9,0</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-14,2</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-6,1</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r>
              <a:tr h="108380">
                <a:tc>
                  <a:txBody>
                    <a:bodyPr/>
                    <a:lstStyle/>
                    <a:p>
                      <a:pPr marL="180000" algn="l" defTabSz="685800" rtl="0" eaLnBrk="1" fontAlgn="b" latinLnBrk="0" hangingPunct="1"/>
                      <a:r>
                        <a:rPr lang="es-ES_tradnl" sz="500" kern="1200" dirty="0">
                          <a:solidFill>
                            <a:schemeClr val="tx1">
                              <a:lumMod val="95000"/>
                              <a:lumOff val="5000"/>
                            </a:schemeClr>
                          </a:solidFill>
                          <a:effectLst/>
                          <a:latin typeface="Open Sans Light" charset="0"/>
                          <a:ea typeface="+mn-ea"/>
                          <a:cs typeface="+mn-cs"/>
                        </a:rPr>
                        <a:t>Importaciones </a:t>
                      </a:r>
                      <a:r>
                        <a:rPr lang="es-ES_tradnl" sz="500" kern="1200" dirty="0" smtClean="0">
                          <a:solidFill>
                            <a:schemeClr val="tx1">
                              <a:lumMod val="95000"/>
                              <a:lumOff val="5000"/>
                            </a:schemeClr>
                          </a:solidFill>
                          <a:effectLst/>
                          <a:latin typeface="Open Sans Light" charset="0"/>
                          <a:ea typeface="+mn-ea"/>
                          <a:cs typeface="+mn-cs"/>
                        </a:rPr>
                        <a:t>totales (miles €)</a:t>
                      </a:r>
                      <a:endParaRPr lang="es-ES_tradnl"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no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_tradnl" sz="500" kern="1200" dirty="0" smtClean="0">
                          <a:solidFill>
                            <a:schemeClr val="tx1">
                              <a:lumMod val="95000"/>
                              <a:lumOff val="5000"/>
                            </a:schemeClr>
                          </a:solidFill>
                          <a:effectLst/>
                          <a:latin typeface="Open Sans Light" charset="0"/>
                          <a:ea typeface="+mn-ea"/>
                          <a:cs typeface="+mn-cs"/>
                        </a:rPr>
                        <a:t>Agosto 2020</a:t>
                      </a:r>
                      <a:endParaRPr lang="es-ES_tradnl"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solidFill>
                          <a:effectLst/>
                          <a:latin typeface="Open Sans Light" charset="0"/>
                          <a:ea typeface="+mn-ea"/>
                          <a:cs typeface="+mn-cs"/>
                        </a:rPr>
                        <a:t>1.064.546</a:t>
                      </a:r>
                      <a:endParaRPr lang="sk-SK" sz="500" kern="1200" dirty="0">
                        <a:solidFill>
                          <a:schemeClr val="tx1"/>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marR="0" indent="0" algn="ctr" defTabSz="685800" rtl="0" eaLnBrk="1" fontAlgn="b" latinLnBrk="0" hangingPunct="1">
                        <a:lnSpc>
                          <a:spcPct val="100000"/>
                        </a:lnSpc>
                        <a:spcBef>
                          <a:spcPts val="0"/>
                        </a:spcBef>
                        <a:spcAft>
                          <a:spcPts val="0"/>
                        </a:spcAft>
                        <a:buClrTx/>
                        <a:buSzTx/>
                        <a:buFontTx/>
                        <a:buNone/>
                        <a:tabLst/>
                        <a:defRPr/>
                      </a:pPr>
                      <a:r>
                        <a:rPr lang="es-ES" sz="500" kern="1200" dirty="0" smtClean="0">
                          <a:solidFill>
                            <a:schemeClr val="tx1">
                              <a:lumMod val="95000"/>
                              <a:lumOff val="5000"/>
                            </a:schemeClr>
                          </a:solidFill>
                          <a:effectLst/>
                          <a:latin typeface="Open Sans Light" charset="0"/>
                          <a:ea typeface="+mn-ea"/>
                          <a:cs typeface="+mn-cs"/>
                        </a:rPr>
                        <a:t>-9,0</a:t>
                      </a:r>
                      <a:endParaRPr lang="sk-SK" sz="500" kern="1200" dirty="0" smtClean="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-17,2</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-14,2</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-8,0</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r>
              <a:tr h="108380">
                <a:tc>
                  <a:txBody>
                    <a:bodyPr/>
                    <a:lstStyle/>
                    <a:p>
                      <a:pPr marL="180000" algn="l" defTabSz="685800" rtl="0" eaLnBrk="1" fontAlgn="b" latinLnBrk="0" hangingPunct="1"/>
                      <a:r>
                        <a:rPr lang="es-ES_tradnl" sz="500" kern="1200" dirty="0">
                          <a:solidFill>
                            <a:schemeClr val="tx1">
                              <a:lumMod val="95000"/>
                              <a:lumOff val="5000"/>
                            </a:schemeClr>
                          </a:solidFill>
                          <a:effectLst/>
                          <a:latin typeface="Open Sans Light" charset="0"/>
                          <a:ea typeface="+mn-ea"/>
                          <a:cs typeface="+mn-cs"/>
                        </a:rPr>
                        <a:t>Transporte marítimo de </a:t>
                      </a:r>
                      <a:r>
                        <a:rPr lang="es-ES_tradnl" sz="500" kern="1200" dirty="0" smtClean="0">
                          <a:solidFill>
                            <a:schemeClr val="tx1">
                              <a:lumMod val="95000"/>
                              <a:lumOff val="5000"/>
                            </a:schemeClr>
                          </a:solidFill>
                          <a:effectLst/>
                          <a:latin typeface="Open Sans Light" charset="0"/>
                          <a:ea typeface="+mn-ea"/>
                          <a:cs typeface="+mn-cs"/>
                        </a:rPr>
                        <a:t>mercancías (Toneladas)</a:t>
                      </a:r>
                      <a:endParaRPr lang="es-ES_tradnl"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no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marR="0" indent="0" algn="ctr" defTabSz="685800" rtl="0" eaLnBrk="1" fontAlgn="b" latinLnBrk="0" hangingPunct="1">
                        <a:lnSpc>
                          <a:spcPct val="100000"/>
                        </a:lnSpc>
                        <a:spcBef>
                          <a:spcPts val="0"/>
                        </a:spcBef>
                        <a:spcAft>
                          <a:spcPts val="0"/>
                        </a:spcAft>
                        <a:buClrTx/>
                        <a:buSzTx/>
                        <a:buFontTx/>
                        <a:buNone/>
                        <a:tabLst/>
                        <a:defRPr/>
                      </a:pPr>
                      <a:r>
                        <a:rPr lang="es-ES" sz="500" kern="1200" dirty="0" smtClean="0">
                          <a:solidFill>
                            <a:schemeClr val="tx1">
                              <a:lumMod val="95000"/>
                              <a:lumOff val="5000"/>
                            </a:schemeClr>
                          </a:solidFill>
                          <a:effectLst/>
                          <a:latin typeface="Open Sans Light" charset="0"/>
                          <a:ea typeface="+mn-ea"/>
                          <a:cs typeface="+mn-cs"/>
                        </a:rPr>
                        <a:t>Septiembre 20</a:t>
                      </a: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algn="ctr" fontAlgn="ctr"/>
                      <a:r>
                        <a:rPr lang="es-ES" sz="500" b="0" i="0" u="none" strike="noStrike" dirty="0" smtClean="0">
                          <a:solidFill>
                            <a:schemeClr val="tx1"/>
                          </a:solidFill>
                          <a:effectLst/>
                          <a:latin typeface="Open Sans Light"/>
                        </a:rPr>
                        <a:t>7.199,183</a:t>
                      </a:r>
                      <a:r>
                        <a:rPr lang="es-ES" sz="500" b="0" i="0" u="none" strike="noStrike" dirty="0" smtClean="0">
                          <a:solidFill>
                            <a:srgbClr val="363636"/>
                          </a:solidFill>
                          <a:effectLst/>
                          <a:latin typeface="Open Sans Light"/>
                        </a:rPr>
                        <a:t> </a:t>
                      </a:r>
                      <a:endParaRPr lang="es-ES" sz="500" b="0" i="0" u="none" strike="noStrike" dirty="0">
                        <a:solidFill>
                          <a:srgbClr val="363636"/>
                        </a:solidFill>
                        <a:effectLst/>
                        <a:latin typeface="Open Sans Light"/>
                      </a:endParaRPr>
                    </a:p>
                  </a:txBody>
                  <a:tcPr marL="9525" marR="9525" marT="9525"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14,0</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-6,9</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-5,1</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-10,7</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r>
              <a:tr h="108380">
                <a:tc>
                  <a:txBody>
                    <a:bodyPr/>
                    <a:lstStyle/>
                    <a:p>
                      <a:pPr marL="180000" algn="l" defTabSz="685800" rtl="0" eaLnBrk="1" fontAlgn="b" latinLnBrk="0" hangingPunct="1"/>
                      <a:r>
                        <a:rPr lang="es-ES_tradnl" sz="500" kern="1200" dirty="0" smtClean="0">
                          <a:solidFill>
                            <a:schemeClr val="tx1">
                              <a:lumMod val="95000"/>
                              <a:lumOff val="5000"/>
                            </a:schemeClr>
                          </a:solidFill>
                          <a:effectLst/>
                          <a:latin typeface="Open Sans Light" charset="0"/>
                          <a:ea typeface="+mn-ea"/>
                          <a:cs typeface="+mn-cs"/>
                        </a:rPr>
                        <a:t>Transporte marítimo de</a:t>
                      </a:r>
                      <a:r>
                        <a:rPr lang="es-ES_tradnl" sz="500" kern="1200" baseline="0" dirty="0" smtClean="0">
                          <a:solidFill>
                            <a:schemeClr val="tx1">
                              <a:lumMod val="95000"/>
                              <a:lumOff val="5000"/>
                            </a:schemeClr>
                          </a:solidFill>
                          <a:effectLst/>
                          <a:latin typeface="Open Sans Light" charset="0"/>
                          <a:ea typeface="+mn-ea"/>
                          <a:cs typeface="+mn-cs"/>
                        </a:rPr>
                        <a:t> contenedores (</a:t>
                      </a:r>
                      <a:r>
                        <a:rPr lang="es-ES_tradnl" sz="500" kern="1200" baseline="0" dirty="0" err="1" smtClean="0">
                          <a:solidFill>
                            <a:schemeClr val="tx1">
                              <a:lumMod val="95000"/>
                              <a:lumOff val="5000"/>
                            </a:schemeClr>
                          </a:solidFill>
                          <a:effectLst/>
                          <a:latin typeface="Open Sans Light" charset="0"/>
                          <a:ea typeface="+mn-ea"/>
                          <a:cs typeface="+mn-cs"/>
                        </a:rPr>
                        <a:t>Teus</a:t>
                      </a:r>
                      <a:r>
                        <a:rPr lang="es-ES_tradnl" sz="500" kern="1200" baseline="0" dirty="0" smtClean="0">
                          <a:solidFill>
                            <a:schemeClr val="tx1">
                              <a:lumMod val="95000"/>
                              <a:lumOff val="5000"/>
                            </a:schemeClr>
                          </a:solidFill>
                          <a:effectLst/>
                          <a:latin typeface="Open Sans Light" charset="0"/>
                          <a:ea typeface="+mn-ea"/>
                          <a:cs typeface="+mn-cs"/>
                        </a:rPr>
                        <a:t>)</a:t>
                      </a:r>
                      <a:endParaRPr lang="es-ES_tradnl"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no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marR="0" indent="0" algn="ctr" defTabSz="685800" rtl="0" eaLnBrk="1" fontAlgn="b" latinLnBrk="0" hangingPunct="1">
                        <a:lnSpc>
                          <a:spcPct val="100000"/>
                        </a:lnSpc>
                        <a:spcBef>
                          <a:spcPts val="0"/>
                        </a:spcBef>
                        <a:spcAft>
                          <a:spcPts val="0"/>
                        </a:spcAft>
                        <a:buClrTx/>
                        <a:buSzTx/>
                        <a:buFontTx/>
                        <a:buNone/>
                        <a:tabLst/>
                        <a:defRPr/>
                      </a:pPr>
                      <a:r>
                        <a:rPr lang="es-ES_tradnl" sz="500" kern="1200" dirty="0" smtClean="0">
                          <a:solidFill>
                            <a:schemeClr val="tx1">
                              <a:lumMod val="95000"/>
                              <a:lumOff val="5000"/>
                            </a:schemeClr>
                          </a:solidFill>
                          <a:effectLst/>
                          <a:latin typeface="Open Sans Light" charset="0"/>
                          <a:ea typeface="+mn-ea"/>
                          <a:cs typeface="+mn-cs"/>
                        </a:rPr>
                        <a:t>Septiembre 20</a:t>
                      </a: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477.194</a:t>
                      </a:r>
                      <a:r>
                        <a:rPr lang="sk-SK" sz="500" kern="1200" dirty="0" smtClean="0">
                          <a:solidFill>
                            <a:schemeClr val="tx1">
                              <a:lumMod val="95000"/>
                              <a:lumOff val="5000"/>
                            </a:schemeClr>
                          </a:solidFill>
                          <a:effectLst/>
                          <a:latin typeface="Open Sans Light" charset="0"/>
                          <a:ea typeface="+mn-ea"/>
                          <a:cs typeface="+mn-cs"/>
                        </a:rPr>
                        <a:t> </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12,2</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-0,7</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-5,3</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-8,0</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r>
            </a:tbl>
          </a:graphicData>
        </a:graphic>
      </p:graphicFrame>
      <p:graphicFrame>
        <p:nvGraphicFramePr>
          <p:cNvPr id="24" name="23 Tabla"/>
          <p:cNvGraphicFramePr>
            <a:graphicFrameLocks noGrp="1"/>
          </p:cNvGraphicFramePr>
          <p:nvPr>
            <p:extLst>
              <p:ext uri="{D42A27DB-BD31-4B8C-83A1-F6EECF244321}">
                <p14:modId xmlns:p14="http://schemas.microsoft.com/office/powerpoint/2010/main" val="3513431405"/>
              </p:ext>
            </p:extLst>
          </p:nvPr>
        </p:nvGraphicFramePr>
        <p:xfrm>
          <a:off x="1604101" y="2472971"/>
          <a:ext cx="4675037" cy="592252"/>
        </p:xfrm>
        <a:graphic>
          <a:graphicData uri="http://schemas.openxmlformats.org/drawingml/2006/table">
            <a:tbl>
              <a:tblPr>
                <a:tableStyleId>{5C22544A-7EE6-4342-B048-85BDC9FD1C3A}</a:tableStyleId>
              </a:tblPr>
              <a:tblGrid>
                <a:gridCol w="1723498"/>
                <a:gridCol w="555372"/>
                <a:gridCol w="426603"/>
                <a:gridCol w="525217"/>
                <a:gridCol w="525217"/>
                <a:gridCol w="459565"/>
                <a:gridCol w="459565"/>
              </a:tblGrid>
              <a:tr h="98123">
                <a:tc>
                  <a:txBody>
                    <a:bodyPr/>
                    <a:lstStyle/>
                    <a:p>
                      <a:pPr marL="180000" marR="0" indent="0" algn="l" defTabSz="685800" rtl="0" eaLnBrk="1" fontAlgn="b" latinLnBrk="0" hangingPunct="1">
                        <a:lnSpc>
                          <a:spcPct val="100000"/>
                        </a:lnSpc>
                        <a:spcBef>
                          <a:spcPts val="0"/>
                        </a:spcBef>
                        <a:spcAft>
                          <a:spcPts val="0"/>
                        </a:spcAft>
                        <a:buClrTx/>
                        <a:buSzTx/>
                        <a:buFontTx/>
                        <a:buNone/>
                        <a:tabLst/>
                        <a:defRPr/>
                      </a:pPr>
                      <a:endParaRPr lang="is-IS" sz="600" b="1" i="1" kern="1200" dirty="0" smtClean="0">
                        <a:solidFill>
                          <a:schemeClr val="tx1">
                            <a:lumMod val="85000"/>
                            <a:lumOff val="15000"/>
                          </a:schemeClr>
                        </a:solidFill>
                        <a:effectLst/>
                        <a:latin typeface="Open Sans" charset="0"/>
                        <a:ea typeface="+mn-ea"/>
                        <a:cs typeface="+mn-cs"/>
                      </a:endParaRPr>
                    </a:p>
                  </a:txBody>
                  <a:tcPr marL="8440" marR="8440" marT="844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sk-SK" sz="500" u="none" strike="noStrike" dirty="0">
                          <a:effectLst/>
                          <a:latin typeface="Open Sans" charset="0"/>
                          <a:ea typeface="Open Sans" charset="0"/>
                          <a:cs typeface="Open Sans" charset="0"/>
                        </a:rPr>
                        <a:t> </a:t>
                      </a:r>
                      <a:endParaRPr lang="sk-SK" sz="500" b="1" i="0" u="none" strike="noStrike" dirty="0">
                        <a:solidFill>
                          <a:srgbClr val="000000"/>
                        </a:solidFill>
                        <a:effectLst/>
                        <a:latin typeface="Open Sans" charset="0"/>
                        <a:ea typeface="Open Sans" charset="0"/>
                        <a:cs typeface="Open Sans" charset="0"/>
                      </a:endParaRPr>
                    </a:p>
                  </a:txBody>
                  <a:tcPr marL="8440" marR="8440" marT="844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b" latinLnBrk="0" hangingPunct="1"/>
                      <a:endParaRPr lang="es-ES_tradnl" sz="600" b="1" i="1" kern="1200" dirty="0">
                        <a:solidFill>
                          <a:srgbClr val="BC1E3E"/>
                        </a:solidFill>
                        <a:effectLst/>
                        <a:latin typeface="Open Sans" charset="0"/>
                        <a:ea typeface="Open Sans" charset="0"/>
                        <a:cs typeface="Open Sans" charset="0"/>
                      </a:endParaRPr>
                    </a:p>
                  </a:txBody>
                  <a:tcPr marL="8440" marR="8440" marT="844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0" algn="ctr" defTabSz="685800" rtl="0" eaLnBrk="1" fontAlgn="b" latinLnBrk="0" hangingPunct="1"/>
                      <a:r>
                        <a:rPr lang="is-IS" sz="600" b="1" i="1" kern="1200" dirty="0" smtClean="0">
                          <a:solidFill>
                            <a:schemeClr val="tx1">
                              <a:lumMod val="75000"/>
                              <a:lumOff val="25000"/>
                            </a:schemeClr>
                          </a:solidFill>
                          <a:effectLst/>
                          <a:latin typeface="Open Sans Semibold" charset="0"/>
                          <a:ea typeface="Open Sans Semibold" charset="0"/>
                          <a:cs typeface="Open Sans Semibold" charset="0"/>
                        </a:rPr>
                        <a:t>%</a:t>
                      </a:r>
                      <a:r>
                        <a:rPr lang="is-IS" sz="600" b="1" i="1" kern="1200" baseline="0" dirty="0" smtClean="0">
                          <a:solidFill>
                            <a:schemeClr val="tx1">
                              <a:lumMod val="75000"/>
                              <a:lumOff val="25000"/>
                            </a:schemeClr>
                          </a:solidFill>
                          <a:effectLst/>
                          <a:latin typeface="Open Sans Semibold" charset="0"/>
                          <a:ea typeface="Open Sans Semibold" charset="0"/>
                          <a:cs typeface="Open Sans Semibold" charset="0"/>
                        </a:rPr>
                        <a:t> var. interanual</a:t>
                      </a:r>
                      <a:endParaRPr lang="is-IS" sz="600" b="1" i="1" kern="1200" dirty="0">
                        <a:solidFill>
                          <a:schemeClr val="tx1">
                            <a:lumMod val="75000"/>
                            <a:lumOff val="25000"/>
                          </a:schemeClr>
                        </a:solidFill>
                        <a:effectLst/>
                        <a:latin typeface="Open Sans Semibold" charset="0"/>
                        <a:ea typeface="Open Sans Semibold" charset="0"/>
                        <a:cs typeface="Open Sans Semibold" charset="0"/>
                      </a:endParaRPr>
                    </a:p>
                  </a:txBody>
                  <a:tcPr marL="8440" marR="8440" marT="844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s-ES_tradnl"/>
                    </a:p>
                  </a:txBody>
                  <a:tcP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gridSpan="2">
                  <a:txBody>
                    <a:bodyPr/>
                    <a:lstStyle/>
                    <a:p>
                      <a:pPr marL="0" algn="ctr" defTabSz="685800" rtl="0" eaLnBrk="1" fontAlgn="b" latinLnBrk="0" hangingPunct="1"/>
                      <a:r>
                        <a:rPr lang="is-IS" sz="600" b="1" i="1" kern="1200" dirty="0" smtClean="0">
                          <a:solidFill>
                            <a:schemeClr val="tx1">
                              <a:lumMod val="75000"/>
                              <a:lumOff val="25000"/>
                            </a:schemeClr>
                          </a:solidFill>
                          <a:effectLst/>
                          <a:latin typeface="Open Sans Semibold" charset="0"/>
                          <a:ea typeface="Open Sans Semibold" charset="0"/>
                          <a:cs typeface="Open Sans Semibold" charset="0"/>
                        </a:rPr>
                        <a:t>% var. acumulado año</a:t>
                      </a:r>
                      <a:endParaRPr lang="is-IS" sz="600" b="1" i="1" kern="1200" dirty="0">
                        <a:solidFill>
                          <a:schemeClr val="tx1">
                            <a:lumMod val="75000"/>
                            <a:lumOff val="25000"/>
                          </a:schemeClr>
                        </a:solidFill>
                        <a:effectLst/>
                        <a:latin typeface="Open Sans Semibold" charset="0"/>
                        <a:ea typeface="Open Sans Semibold" charset="0"/>
                        <a:cs typeface="Open Sans Semibold" charset="0"/>
                      </a:endParaRPr>
                    </a:p>
                  </a:txBody>
                  <a:tcPr marL="8440" marR="8440" marT="844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s-ES_tradnl"/>
                    </a:p>
                  </a:txBody>
                  <a:tcP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r h="98123">
                <a:tc>
                  <a:txBody>
                    <a:bodyPr/>
                    <a:lstStyle/>
                    <a:p>
                      <a:pPr marL="180000" algn="l" defTabSz="685800" rtl="0" eaLnBrk="1" fontAlgn="b" latinLnBrk="0" hangingPunct="1"/>
                      <a:r>
                        <a:rPr lang="es-ES_tradnl" sz="600" b="1" i="1" kern="1200" dirty="0" smtClean="0">
                          <a:solidFill>
                            <a:schemeClr val="bg1"/>
                          </a:solidFill>
                          <a:effectLst/>
                          <a:latin typeface="Open Sans" charset="0"/>
                          <a:ea typeface="+mn-ea"/>
                          <a:cs typeface="+mn-cs"/>
                        </a:rPr>
                        <a:t>Indicadores</a:t>
                      </a:r>
                      <a:endParaRPr lang="es-ES_tradnl" sz="600" b="1" i="1" kern="1200" dirty="0">
                        <a:solidFill>
                          <a:schemeClr val="bg1"/>
                        </a:solidFill>
                        <a:effectLst/>
                        <a:latin typeface="Open Sans" charset="0"/>
                        <a:ea typeface="+mn-ea"/>
                        <a:cs typeface="+mn-cs"/>
                      </a:endParaRP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algn="ctr" defTabSz="685800" rtl="0" eaLnBrk="1" fontAlgn="b" latinLnBrk="0" hangingPunct="1"/>
                      <a:r>
                        <a:rPr lang="es-ES_tradnl" sz="600" b="1" i="1" kern="1200" dirty="0">
                          <a:solidFill>
                            <a:srgbClr val="FFFFFF"/>
                          </a:solidFill>
                          <a:effectLst/>
                          <a:latin typeface="Open Sans" charset="0"/>
                          <a:ea typeface="Open Sans" charset="0"/>
                          <a:cs typeface="Open Sans" charset="0"/>
                        </a:rPr>
                        <a:t>Período</a:t>
                      </a: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algn="ctr" defTabSz="685800" rtl="0" eaLnBrk="1" fontAlgn="b" latinLnBrk="0" hangingPunct="1"/>
                      <a:r>
                        <a:rPr lang="es-ES_tradnl" sz="600" b="1" i="1" kern="1200" dirty="0" smtClean="0">
                          <a:solidFill>
                            <a:srgbClr val="FFFFFF"/>
                          </a:solidFill>
                          <a:effectLst/>
                          <a:latin typeface="Open Sans" charset="0"/>
                          <a:ea typeface="Open Sans" charset="0"/>
                          <a:cs typeface="Open Sans" charset="0"/>
                        </a:rPr>
                        <a:t>Dato  </a:t>
                      </a:r>
                      <a:endParaRPr lang="es-ES_tradnl" sz="600" b="1" i="1" kern="1200" dirty="0">
                        <a:solidFill>
                          <a:srgbClr val="FFFFFF"/>
                        </a:solidFill>
                        <a:effectLst/>
                        <a:latin typeface="Open Sans" charset="0"/>
                        <a:ea typeface="Open Sans" charset="0"/>
                        <a:cs typeface="Open Sans" charset="0"/>
                      </a:endParaRP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algn="ctr" defTabSz="685800" rtl="0" eaLnBrk="1" fontAlgn="b" latinLnBrk="0" hangingPunct="1"/>
                      <a:r>
                        <a:rPr lang="es-ES_tradnl" sz="600" b="1" i="1" kern="1200" dirty="0" smtClean="0">
                          <a:solidFill>
                            <a:srgbClr val="FFFFFF"/>
                          </a:solidFill>
                          <a:effectLst/>
                          <a:latin typeface="Open Sans" charset="0"/>
                          <a:ea typeface="Open Sans" charset="0"/>
                          <a:cs typeface="Open Sans" charset="0"/>
                        </a:rPr>
                        <a:t>Valencia</a:t>
                      </a:r>
                      <a:endParaRPr lang="es-ES_tradnl" sz="600" b="1" i="1" kern="1200" dirty="0">
                        <a:solidFill>
                          <a:srgbClr val="FFFFFF"/>
                        </a:solidFill>
                        <a:effectLst/>
                        <a:latin typeface="Open Sans" charset="0"/>
                        <a:ea typeface="Open Sans" charset="0"/>
                        <a:cs typeface="Open Sans" charset="0"/>
                      </a:endParaRP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algn="ctr" defTabSz="685800" rtl="0" eaLnBrk="1" fontAlgn="b" latinLnBrk="0" hangingPunct="1"/>
                      <a:r>
                        <a:rPr lang="es-ES_tradnl" sz="600" b="1" i="1" kern="1200" dirty="0">
                          <a:solidFill>
                            <a:srgbClr val="FFFFFF"/>
                          </a:solidFill>
                          <a:effectLst/>
                          <a:latin typeface="Open Sans" charset="0"/>
                          <a:ea typeface="Open Sans" charset="0"/>
                          <a:cs typeface="Open Sans" charset="0"/>
                        </a:rPr>
                        <a:t>España</a:t>
                      </a: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algn="ctr" defTabSz="685800" rtl="0" eaLnBrk="1" fontAlgn="b" latinLnBrk="0" hangingPunct="1"/>
                      <a:r>
                        <a:rPr lang="es-ES_tradnl" sz="600" b="1" i="1" kern="1200" dirty="0" smtClean="0">
                          <a:solidFill>
                            <a:srgbClr val="FFFFFF"/>
                          </a:solidFill>
                          <a:effectLst/>
                          <a:latin typeface="Open Sans" charset="0"/>
                          <a:ea typeface="Open Sans" charset="0"/>
                          <a:cs typeface="Open Sans" charset="0"/>
                        </a:rPr>
                        <a:t>Valencia</a:t>
                      </a:r>
                      <a:endParaRPr lang="es-ES_tradnl" sz="600" b="1" i="1" kern="1200" dirty="0">
                        <a:solidFill>
                          <a:srgbClr val="FFFFFF"/>
                        </a:solidFill>
                        <a:effectLst/>
                        <a:latin typeface="Open Sans" charset="0"/>
                        <a:ea typeface="Open Sans" charset="0"/>
                        <a:cs typeface="Open Sans" charset="0"/>
                      </a:endParaRP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algn="ctr" defTabSz="685800" rtl="0" eaLnBrk="1" fontAlgn="b" latinLnBrk="0" hangingPunct="1"/>
                      <a:r>
                        <a:rPr lang="es-ES_tradnl" sz="600" b="1" i="1" kern="1200" dirty="0">
                          <a:solidFill>
                            <a:srgbClr val="FFFFFF"/>
                          </a:solidFill>
                          <a:effectLst/>
                          <a:latin typeface="Open Sans" charset="0"/>
                          <a:ea typeface="Open Sans" charset="0"/>
                          <a:cs typeface="Open Sans" charset="0"/>
                        </a:rPr>
                        <a:t>España</a:t>
                      </a: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r>
              <a:tr h="98123">
                <a:tc>
                  <a:txBody>
                    <a:bodyPr/>
                    <a:lstStyle/>
                    <a:p>
                      <a:pPr marL="180000" algn="l" defTabSz="685800" rtl="0" eaLnBrk="1" fontAlgn="b" latinLnBrk="0" hangingPunct="1"/>
                      <a:r>
                        <a:rPr lang="es-ES_tradnl" sz="500" kern="1200" dirty="0">
                          <a:solidFill>
                            <a:schemeClr val="tx1">
                              <a:lumMod val="95000"/>
                              <a:lumOff val="5000"/>
                            </a:schemeClr>
                          </a:solidFill>
                          <a:effectLst/>
                          <a:latin typeface="Open Sans Light" charset="0"/>
                          <a:ea typeface="+mn-ea"/>
                          <a:cs typeface="+mn-cs"/>
                        </a:rPr>
                        <a:t>Matriculación turismos</a:t>
                      </a:r>
                    </a:p>
                  </a:txBody>
                  <a:tcPr marL="8440" marR="8440" marT="8440" marB="0" anchor="ctr">
                    <a:lnL w="3175" cap="flat" cmpd="sng" algn="ctr">
                      <a:no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_tradnl" sz="500" kern="1200" baseline="0" dirty="0" smtClean="0">
                          <a:solidFill>
                            <a:schemeClr val="tx1">
                              <a:lumMod val="95000"/>
                              <a:lumOff val="5000"/>
                            </a:schemeClr>
                          </a:solidFill>
                          <a:effectLst/>
                          <a:latin typeface="Open Sans Light" charset="0"/>
                          <a:ea typeface="+mn-ea"/>
                          <a:cs typeface="+mn-cs"/>
                        </a:rPr>
                        <a:t>Septiembre 20</a:t>
                      </a:r>
                      <a:endParaRPr lang="es-ES_tradnl"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3.407</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-13,7</a:t>
                      </a: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-31,7</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-35,7</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-38,0</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r>
              <a:tr h="98123">
                <a:tc>
                  <a:txBody>
                    <a:bodyPr/>
                    <a:lstStyle/>
                    <a:p>
                      <a:pPr marL="180000" algn="l" defTabSz="685800" rtl="0" eaLnBrk="1" fontAlgn="b" latinLnBrk="0" hangingPunct="1"/>
                      <a:r>
                        <a:rPr lang="es-ES_tradnl" sz="500" kern="1200" dirty="0">
                          <a:solidFill>
                            <a:schemeClr val="tx1">
                              <a:lumMod val="95000"/>
                              <a:lumOff val="5000"/>
                            </a:schemeClr>
                          </a:solidFill>
                          <a:effectLst/>
                          <a:latin typeface="Open Sans Light" charset="0"/>
                          <a:ea typeface="+mn-ea"/>
                          <a:cs typeface="+mn-cs"/>
                        </a:rPr>
                        <a:t>Consumo energía eléctrica uso </a:t>
                      </a:r>
                      <a:r>
                        <a:rPr lang="es-ES_tradnl" sz="500" kern="1200" dirty="0" smtClean="0">
                          <a:solidFill>
                            <a:schemeClr val="tx1">
                              <a:lumMod val="95000"/>
                              <a:lumOff val="5000"/>
                            </a:schemeClr>
                          </a:solidFill>
                          <a:effectLst/>
                          <a:latin typeface="Open Sans Light" charset="0"/>
                          <a:ea typeface="+mn-ea"/>
                          <a:cs typeface="+mn-cs"/>
                        </a:rPr>
                        <a:t>doméstico</a:t>
                      </a:r>
                      <a:r>
                        <a:rPr lang="es-ES_tradnl" sz="400" kern="1200" dirty="0" smtClean="0">
                          <a:solidFill>
                            <a:schemeClr val="tx1">
                              <a:lumMod val="95000"/>
                              <a:lumOff val="5000"/>
                            </a:schemeClr>
                          </a:solidFill>
                          <a:effectLst/>
                          <a:latin typeface="Open Sans Light" charset="0"/>
                          <a:ea typeface="+mn-ea"/>
                          <a:cs typeface="+mn-cs"/>
                        </a:rPr>
                        <a:t> (millones </a:t>
                      </a:r>
                      <a:r>
                        <a:rPr lang="es-ES_tradnl" sz="400" kern="1200" dirty="0" err="1" smtClean="0">
                          <a:solidFill>
                            <a:schemeClr val="tx1">
                              <a:lumMod val="95000"/>
                              <a:lumOff val="5000"/>
                            </a:schemeClr>
                          </a:solidFill>
                          <a:effectLst/>
                          <a:latin typeface="Open Sans Light" charset="0"/>
                          <a:ea typeface="+mn-ea"/>
                          <a:cs typeface="+mn-cs"/>
                        </a:rPr>
                        <a:t>Kw</a:t>
                      </a:r>
                      <a:r>
                        <a:rPr lang="es-ES_tradnl" sz="400" kern="1200" dirty="0" smtClean="0">
                          <a:solidFill>
                            <a:schemeClr val="tx1">
                              <a:lumMod val="95000"/>
                              <a:lumOff val="5000"/>
                            </a:schemeClr>
                          </a:solidFill>
                          <a:effectLst/>
                          <a:latin typeface="Open Sans Light" charset="0"/>
                          <a:ea typeface="+mn-ea"/>
                          <a:cs typeface="+mn-cs"/>
                        </a:rPr>
                        <a:t>)</a:t>
                      </a:r>
                      <a:endParaRPr lang="es-ES_tradnl"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no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_tradnl" sz="500" kern="1200" baseline="0" dirty="0" smtClean="0">
                          <a:solidFill>
                            <a:schemeClr val="tx1">
                              <a:lumMod val="95000"/>
                              <a:lumOff val="5000"/>
                            </a:schemeClr>
                          </a:solidFill>
                          <a:effectLst/>
                          <a:latin typeface="Open Sans Light" charset="0"/>
                          <a:ea typeface="+mn-ea"/>
                          <a:cs typeface="+mn-cs"/>
                        </a:rPr>
                        <a:t>Octubre 20</a:t>
                      </a:r>
                      <a:endParaRPr lang="es-ES_tradnl"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241,3</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0,5</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marR="0" indent="0" algn="ctr" defTabSz="685800" rtl="0" eaLnBrk="1" fontAlgn="b" latinLnBrk="0" hangingPunct="1">
                        <a:lnSpc>
                          <a:spcPct val="100000"/>
                        </a:lnSpc>
                        <a:spcBef>
                          <a:spcPts val="0"/>
                        </a:spcBef>
                        <a:spcAft>
                          <a:spcPts val="0"/>
                        </a:spcAft>
                        <a:buClrTx/>
                        <a:buSzTx/>
                        <a:buFontTx/>
                        <a:buNone/>
                        <a:tabLst/>
                        <a:defRPr/>
                      </a:pPr>
                      <a:r>
                        <a:rPr lang="sk-SK" sz="500" kern="1200" dirty="0">
                          <a:solidFill>
                            <a:schemeClr val="tx1">
                              <a:lumMod val="95000"/>
                              <a:lumOff val="5000"/>
                            </a:schemeClr>
                          </a:solidFill>
                          <a:effectLst/>
                          <a:latin typeface="Open Sans Light" charset="0"/>
                          <a:ea typeface="+mn-ea"/>
                          <a:cs typeface="+mn-cs"/>
                        </a:rPr>
                        <a:t> </a:t>
                      </a:r>
                      <a:r>
                        <a:rPr lang="es-ES" sz="500" kern="1200" dirty="0" err="1" smtClean="0">
                          <a:solidFill>
                            <a:schemeClr val="tx1">
                              <a:lumMod val="95000"/>
                              <a:lumOff val="5000"/>
                            </a:schemeClr>
                          </a:solidFill>
                          <a:effectLst/>
                          <a:latin typeface="Open Sans Light" charset="0"/>
                          <a:ea typeface="+mn-ea"/>
                          <a:cs typeface="+mn-cs"/>
                        </a:rPr>
                        <a:t>n.d</a:t>
                      </a:r>
                      <a:r>
                        <a:rPr lang="es-ES" sz="500" kern="1200" dirty="0" smtClean="0">
                          <a:solidFill>
                            <a:schemeClr val="tx1">
                              <a:lumMod val="95000"/>
                              <a:lumOff val="5000"/>
                            </a:schemeClr>
                          </a:solidFill>
                          <a:effectLst/>
                          <a:latin typeface="Open Sans Light" charset="0"/>
                          <a:ea typeface="+mn-ea"/>
                          <a:cs typeface="+mn-cs"/>
                        </a:rPr>
                        <a:t>.</a:t>
                      </a:r>
                      <a:endParaRPr lang="sk-SK" sz="500" kern="1200" dirty="0" smtClean="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2,5</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marR="0" indent="0" algn="ctr" defTabSz="685800" rtl="0" eaLnBrk="1" fontAlgn="b" latinLnBrk="0" hangingPunct="1">
                        <a:lnSpc>
                          <a:spcPct val="100000"/>
                        </a:lnSpc>
                        <a:spcBef>
                          <a:spcPts val="0"/>
                        </a:spcBef>
                        <a:spcAft>
                          <a:spcPts val="0"/>
                        </a:spcAft>
                        <a:buClrTx/>
                        <a:buSzTx/>
                        <a:buFontTx/>
                        <a:buNone/>
                        <a:tabLst/>
                        <a:defRPr/>
                      </a:pPr>
                      <a:r>
                        <a:rPr lang="es-ES" sz="500" kern="1200" dirty="0" err="1" smtClean="0">
                          <a:solidFill>
                            <a:schemeClr val="tx1">
                              <a:lumMod val="95000"/>
                              <a:lumOff val="5000"/>
                            </a:schemeClr>
                          </a:solidFill>
                          <a:effectLst/>
                          <a:latin typeface="Open Sans Light" charset="0"/>
                          <a:ea typeface="+mn-ea"/>
                          <a:cs typeface="+mn-cs"/>
                        </a:rPr>
                        <a:t>n.d</a:t>
                      </a:r>
                      <a:r>
                        <a:rPr lang="es-ES" sz="500" kern="1200" dirty="0" smtClean="0">
                          <a:solidFill>
                            <a:schemeClr val="tx1">
                              <a:lumMod val="95000"/>
                              <a:lumOff val="5000"/>
                            </a:schemeClr>
                          </a:solidFill>
                          <a:effectLst/>
                          <a:latin typeface="Open Sans Light" charset="0"/>
                          <a:ea typeface="+mn-ea"/>
                          <a:cs typeface="+mn-cs"/>
                        </a:rPr>
                        <a:t>.</a:t>
                      </a:r>
                      <a:endParaRPr lang="sk-SK" sz="500" kern="1200" dirty="0" smtClean="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r>
              <a:tr h="98123">
                <a:tc>
                  <a:txBody>
                    <a:bodyPr/>
                    <a:lstStyle/>
                    <a:p>
                      <a:pPr marL="180000" algn="l" defTabSz="685800" rtl="0" eaLnBrk="1" fontAlgn="b" latinLnBrk="0" hangingPunct="1"/>
                      <a:r>
                        <a:rPr lang="es-ES_tradnl" sz="500" kern="1200" dirty="0">
                          <a:solidFill>
                            <a:schemeClr val="tx1">
                              <a:lumMod val="95000"/>
                              <a:lumOff val="5000"/>
                            </a:schemeClr>
                          </a:solidFill>
                          <a:effectLst/>
                          <a:latin typeface="Open Sans Light" charset="0"/>
                          <a:ea typeface="+mn-ea"/>
                          <a:cs typeface="+mn-cs"/>
                        </a:rPr>
                        <a:t>Importaciones de bienes de </a:t>
                      </a:r>
                      <a:r>
                        <a:rPr lang="es-ES_tradnl" sz="500" kern="1200" dirty="0" smtClean="0">
                          <a:solidFill>
                            <a:schemeClr val="tx1">
                              <a:lumMod val="95000"/>
                              <a:lumOff val="5000"/>
                            </a:schemeClr>
                          </a:solidFill>
                          <a:effectLst/>
                          <a:latin typeface="Open Sans Light" charset="0"/>
                          <a:ea typeface="+mn-ea"/>
                          <a:cs typeface="+mn-cs"/>
                        </a:rPr>
                        <a:t>consumo (miles</a:t>
                      </a:r>
                      <a:r>
                        <a:rPr lang="es-ES_tradnl" sz="500" kern="1200" baseline="0" dirty="0" smtClean="0">
                          <a:solidFill>
                            <a:schemeClr val="tx1">
                              <a:lumMod val="95000"/>
                              <a:lumOff val="5000"/>
                            </a:schemeClr>
                          </a:solidFill>
                          <a:effectLst/>
                          <a:latin typeface="Open Sans Light" charset="0"/>
                          <a:ea typeface="+mn-ea"/>
                          <a:cs typeface="+mn-cs"/>
                        </a:rPr>
                        <a:t> €)</a:t>
                      </a:r>
                      <a:endParaRPr lang="es-ES_tradnl"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no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_tradnl" sz="500" kern="1200" baseline="0" dirty="0" smtClean="0">
                          <a:solidFill>
                            <a:schemeClr val="tx1">
                              <a:lumMod val="95000"/>
                              <a:lumOff val="5000"/>
                            </a:schemeClr>
                          </a:solidFill>
                          <a:effectLst/>
                          <a:latin typeface="Open Sans Light" charset="0"/>
                          <a:ea typeface="+mn-ea"/>
                          <a:cs typeface="+mn-cs"/>
                        </a:rPr>
                        <a:t>Agosto 20 </a:t>
                      </a:r>
                      <a:endParaRPr lang="es-ES_tradnl"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362.011</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solidFill>
                          <a:effectLst/>
                          <a:latin typeface="Open Sans Light" charset="0"/>
                          <a:ea typeface="+mn-ea"/>
                          <a:cs typeface="+mn-cs"/>
                        </a:rPr>
                        <a:t>4,9</a:t>
                      </a:r>
                      <a:endParaRPr lang="sk-SK" sz="500" kern="1200" dirty="0">
                        <a:solidFill>
                          <a:schemeClr val="tx1"/>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solidFill>
                          <a:effectLst/>
                          <a:latin typeface="Open Sans Light" charset="0"/>
                          <a:ea typeface="+mn-ea"/>
                          <a:cs typeface="+mn-cs"/>
                        </a:rPr>
                        <a:t>-9,2</a:t>
                      </a:r>
                      <a:endParaRPr lang="sk-SK" sz="500" kern="1200" dirty="0">
                        <a:solidFill>
                          <a:schemeClr val="tx1"/>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-1,5</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-9,3</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r>
              <a:tr h="98123">
                <a:tc>
                  <a:txBody>
                    <a:bodyPr/>
                    <a:lstStyle/>
                    <a:p>
                      <a:pPr marL="180000" algn="l" defTabSz="685800" rtl="0" eaLnBrk="1" fontAlgn="b" latinLnBrk="0" hangingPunct="1"/>
                      <a:r>
                        <a:rPr lang="es-ES_tradnl" sz="500" kern="1200" dirty="0">
                          <a:solidFill>
                            <a:schemeClr val="tx1">
                              <a:lumMod val="95000"/>
                              <a:lumOff val="5000"/>
                            </a:schemeClr>
                          </a:solidFill>
                          <a:effectLst/>
                          <a:latin typeface="Open Sans Light" charset="0"/>
                          <a:ea typeface="+mn-ea"/>
                          <a:cs typeface="+mn-cs"/>
                        </a:rPr>
                        <a:t>Precios de </a:t>
                      </a:r>
                      <a:r>
                        <a:rPr lang="es-ES_tradnl" sz="500" kern="1200" dirty="0" smtClean="0">
                          <a:solidFill>
                            <a:schemeClr val="tx1">
                              <a:lumMod val="95000"/>
                              <a:lumOff val="5000"/>
                            </a:schemeClr>
                          </a:solidFill>
                          <a:effectLst/>
                          <a:latin typeface="Open Sans Light" charset="0"/>
                          <a:ea typeface="+mn-ea"/>
                          <a:cs typeface="+mn-cs"/>
                        </a:rPr>
                        <a:t>consumo (índice)*</a:t>
                      </a:r>
                      <a:endParaRPr lang="es-ES_tradnl"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no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_tradnl" sz="500" kern="1200" baseline="0" dirty="0" smtClean="0">
                          <a:solidFill>
                            <a:schemeClr val="tx1">
                              <a:lumMod val="95000"/>
                              <a:lumOff val="5000"/>
                            </a:schemeClr>
                          </a:solidFill>
                          <a:effectLst/>
                          <a:latin typeface="Open Sans Light" charset="0"/>
                          <a:ea typeface="+mn-ea"/>
                          <a:cs typeface="+mn-cs"/>
                        </a:rPr>
                        <a:t>Octubre 20 </a:t>
                      </a:r>
                      <a:endParaRPr lang="es-ES_tradnl"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marR="0" indent="0" algn="ctr" defTabSz="685800" rtl="0" eaLnBrk="1" fontAlgn="b" latinLnBrk="0" hangingPunct="1">
                        <a:lnSpc>
                          <a:spcPct val="100000"/>
                        </a:lnSpc>
                        <a:spcBef>
                          <a:spcPts val="0"/>
                        </a:spcBef>
                        <a:spcAft>
                          <a:spcPts val="0"/>
                        </a:spcAft>
                        <a:buClrTx/>
                        <a:buSzTx/>
                        <a:buFontTx/>
                        <a:buNone/>
                        <a:tabLst/>
                        <a:defRPr/>
                      </a:pPr>
                      <a:r>
                        <a:rPr lang="es-ES" sz="500" kern="1200" dirty="0" smtClean="0">
                          <a:solidFill>
                            <a:schemeClr val="tx1">
                              <a:lumMod val="95000"/>
                              <a:lumOff val="5000"/>
                            </a:schemeClr>
                          </a:solidFill>
                          <a:effectLst/>
                          <a:latin typeface="Open Sans Light" charset="0"/>
                          <a:ea typeface="+mn-ea"/>
                          <a:cs typeface="+mn-cs"/>
                        </a:rPr>
                        <a:t>-0,3</a:t>
                      </a:r>
                      <a:endParaRPr lang="sk-SK" sz="500" kern="1200" dirty="0" smtClean="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marR="0" indent="0" algn="ctr" defTabSz="685800" rtl="0" eaLnBrk="1" fontAlgn="b" latinLnBrk="0" hangingPunct="1">
                        <a:lnSpc>
                          <a:spcPct val="100000"/>
                        </a:lnSpc>
                        <a:spcBef>
                          <a:spcPts val="0"/>
                        </a:spcBef>
                        <a:spcAft>
                          <a:spcPts val="0"/>
                        </a:spcAft>
                        <a:buClrTx/>
                        <a:buSzTx/>
                        <a:buFontTx/>
                        <a:buNone/>
                        <a:tabLst/>
                        <a:defRPr/>
                      </a:pPr>
                      <a:r>
                        <a:rPr lang="es-ES" sz="500" kern="1200" dirty="0" smtClean="0">
                          <a:solidFill>
                            <a:schemeClr val="tx1">
                              <a:lumMod val="95000"/>
                              <a:lumOff val="5000"/>
                            </a:schemeClr>
                          </a:solidFill>
                          <a:effectLst/>
                          <a:latin typeface="Open Sans Light" charset="0"/>
                          <a:ea typeface="+mn-ea"/>
                          <a:cs typeface="+mn-cs"/>
                        </a:rPr>
                        <a:t>-0,4</a:t>
                      </a:r>
                      <a:endParaRPr lang="sk-SK" sz="500" kern="1200" dirty="0" smtClean="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-0,8</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marR="0" indent="0" algn="ctr" defTabSz="685800" rtl="0" eaLnBrk="1" fontAlgn="b" latinLnBrk="0" hangingPunct="1">
                        <a:lnSpc>
                          <a:spcPct val="100000"/>
                        </a:lnSpc>
                        <a:spcBef>
                          <a:spcPts val="0"/>
                        </a:spcBef>
                        <a:spcAft>
                          <a:spcPts val="0"/>
                        </a:spcAft>
                        <a:buClrTx/>
                        <a:buSzTx/>
                        <a:buFontTx/>
                        <a:buNone/>
                        <a:tabLst/>
                        <a:defRPr/>
                      </a:pPr>
                      <a:r>
                        <a:rPr lang="es-ES" sz="500" kern="1200" dirty="0" smtClean="0">
                          <a:solidFill>
                            <a:schemeClr val="tx1">
                              <a:lumMod val="95000"/>
                              <a:lumOff val="5000"/>
                            </a:schemeClr>
                          </a:solidFill>
                          <a:effectLst/>
                          <a:latin typeface="Open Sans Light" charset="0"/>
                          <a:ea typeface="+mn-ea"/>
                          <a:cs typeface="+mn-cs"/>
                        </a:rPr>
                        <a:t>-0,8</a:t>
                      </a:r>
                      <a:endParaRPr lang="sk-SK" sz="500" kern="1200" dirty="0" smtClean="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r>
            </a:tbl>
          </a:graphicData>
        </a:graphic>
      </p:graphicFrame>
      <p:graphicFrame>
        <p:nvGraphicFramePr>
          <p:cNvPr id="26" name="25 Tabla"/>
          <p:cNvGraphicFramePr>
            <a:graphicFrameLocks noGrp="1"/>
          </p:cNvGraphicFramePr>
          <p:nvPr>
            <p:extLst>
              <p:ext uri="{D42A27DB-BD31-4B8C-83A1-F6EECF244321}">
                <p14:modId xmlns:p14="http://schemas.microsoft.com/office/powerpoint/2010/main" val="2861233223"/>
              </p:ext>
            </p:extLst>
          </p:nvPr>
        </p:nvGraphicFramePr>
        <p:xfrm>
          <a:off x="1629244" y="6554914"/>
          <a:ext cx="4621844" cy="556220"/>
        </p:xfrm>
        <a:graphic>
          <a:graphicData uri="http://schemas.openxmlformats.org/drawingml/2006/table">
            <a:tbl>
              <a:tblPr>
                <a:tableStyleId>{5C22544A-7EE6-4342-B048-85BDC9FD1C3A}</a:tableStyleId>
              </a:tblPr>
              <a:tblGrid>
                <a:gridCol w="1572948"/>
                <a:gridCol w="456040"/>
                <a:gridCol w="648214"/>
                <a:gridCol w="518571"/>
                <a:gridCol w="518571"/>
                <a:gridCol w="453750"/>
                <a:gridCol w="453750"/>
              </a:tblGrid>
              <a:tr h="89115">
                <a:tc>
                  <a:txBody>
                    <a:bodyPr/>
                    <a:lstStyle/>
                    <a:p>
                      <a:pPr marL="180000" marR="0" indent="0" algn="l" defTabSz="685800" rtl="0" eaLnBrk="1" fontAlgn="b" latinLnBrk="0" hangingPunct="1">
                        <a:lnSpc>
                          <a:spcPct val="100000"/>
                        </a:lnSpc>
                        <a:spcBef>
                          <a:spcPts val="0"/>
                        </a:spcBef>
                        <a:spcAft>
                          <a:spcPts val="0"/>
                        </a:spcAft>
                        <a:buClrTx/>
                        <a:buSzTx/>
                        <a:buFontTx/>
                        <a:buNone/>
                        <a:tabLst/>
                        <a:defRPr/>
                      </a:pPr>
                      <a:endParaRPr lang="is-IS" sz="600" b="1" i="1" kern="1200" dirty="0" smtClean="0">
                        <a:solidFill>
                          <a:schemeClr val="tx1">
                            <a:lumMod val="85000"/>
                            <a:lumOff val="15000"/>
                          </a:schemeClr>
                        </a:solidFill>
                        <a:effectLst/>
                        <a:latin typeface="Open Sans" charset="0"/>
                        <a:ea typeface="+mn-ea"/>
                        <a:cs typeface="+mn-cs"/>
                      </a:endParaRPr>
                    </a:p>
                  </a:txBody>
                  <a:tcPr marL="8440" marR="8440" marT="844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sk-SK" sz="500" u="none" strike="noStrike" dirty="0">
                          <a:effectLst/>
                          <a:latin typeface="Open Sans" charset="0"/>
                          <a:ea typeface="Open Sans" charset="0"/>
                          <a:cs typeface="Open Sans" charset="0"/>
                        </a:rPr>
                        <a:t> </a:t>
                      </a:r>
                      <a:endParaRPr lang="sk-SK" sz="500" b="1" i="0" u="none" strike="noStrike" dirty="0">
                        <a:solidFill>
                          <a:srgbClr val="000000"/>
                        </a:solidFill>
                        <a:effectLst/>
                        <a:latin typeface="Open Sans" charset="0"/>
                        <a:ea typeface="Open Sans" charset="0"/>
                        <a:cs typeface="Open Sans" charset="0"/>
                      </a:endParaRPr>
                    </a:p>
                  </a:txBody>
                  <a:tcPr marL="8440" marR="8440" marT="844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b" latinLnBrk="0" hangingPunct="1"/>
                      <a:endParaRPr lang="es-ES_tradnl" sz="600" b="1" i="1" kern="1200" dirty="0">
                        <a:solidFill>
                          <a:srgbClr val="BC1E3E"/>
                        </a:solidFill>
                        <a:effectLst/>
                        <a:latin typeface="Open Sans" charset="0"/>
                        <a:ea typeface="Open Sans" charset="0"/>
                        <a:cs typeface="Open Sans" charset="0"/>
                      </a:endParaRPr>
                    </a:p>
                  </a:txBody>
                  <a:tcPr marL="8440" marR="8440" marT="844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0" algn="ctr" defTabSz="685800" rtl="0" eaLnBrk="1" fontAlgn="b" latinLnBrk="0" hangingPunct="1"/>
                      <a:r>
                        <a:rPr lang="is-IS" sz="600" b="1" i="1" kern="1200" dirty="0" smtClean="0">
                          <a:solidFill>
                            <a:schemeClr val="tx1">
                              <a:lumMod val="75000"/>
                              <a:lumOff val="25000"/>
                            </a:schemeClr>
                          </a:solidFill>
                          <a:effectLst/>
                          <a:latin typeface="Open Sans Semibold" charset="0"/>
                          <a:ea typeface="Open Sans Semibold" charset="0"/>
                          <a:cs typeface="Open Sans Semibold" charset="0"/>
                        </a:rPr>
                        <a:t>%</a:t>
                      </a:r>
                      <a:r>
                        <a:rPr lang="is-IS" sz="600" b="1" i="1" kern="1200" baseline="0" dirty="0" smtClean="0">
                          <a:solidFill>
                            <a:schemeClr val="tx1">
                              <a:lumMod val="75000"/>
                              <a:lumOff val="25000"/>
                            </a:schemeClr>
                          </a:solidFill>
                          <a:effectLst/>
                          <a:latin typeface="Open Sans Semibold" charset="0"/>
                          <a:ea typeface="Open Sans Semibold" charset="0"/>
                          <a:cs typeface="Open Sans Semibold" charset="0"/>
                        </a:rPr>
                        <a:t> var. interanual</a:t>
                      </a:r>
                      <a:endParaRPr lang="is-IS" sz="600" b="1" i="1" kern="1200" dirty="0">
                        <a:solidFill>
                          <a:schemeClr val="tx1">
                            <a:lumMod val="75000"/>
                            <a:lumOff val="25000"/>
                          </a:schemeClr>
                        </a:solidFill>
                        <a:effectLst/>
                        <a:latin typeface="Open Sans Semibold" charset="0"/>
                        <a:ea typeface="Open Sans Semibold" charset="0"/>
                        <a:cs typeface="Open Sans Semibold" charset="0"/>
                      </a:endParaRPr>
                    </a:p>
                  </a:txBody>
                  <a:tcPr marL="8440" marR="8440" marT="844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s-ES_tradnl"/>
                    </a:p>
                  </a:txBody>
                  <a:tcP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gridSpan="2">
                  <a:txBody>
                    <a:bodyPr/>
                    <a:lstStyle/>
                    <a:p>
                      <a:pPr marL="0" algn="ctr" defTabSz="685800" rtl="0" eaLnBrk="1" fontAlgn="b" latinLnBrk="0" hangingPunct="1"/>
                      <a:r>
                        <a:rPr lang="is-IS" sz="600" b="1" i="1" kern="1200" dirty="0" smtClean="0">
                          <a:solidFill>
                            <a:schemeClr val="tx1">
                              <a:lumMod val="75000"/>
                              <a:lumOff val="25000"/>
                            </a:schemeClr>
                          </a:solidFill>
                          <a:effectLst/>
                          <a:latin typeface="Open Sans Semibold" charset="0"/>
                          <a:ea typeface="Open Sans Semibold" charset="0"/>
                          <a:cs typeface="Open Sans Semibold" charset="0"/>
                        </a:rPr>
                        <a:t>% var. acumulado año</a:t>
                      </a:r>
                      <a:endParaRPr lang="is-IS" sz="600" b="1" i="1" kern="1200" dirty="0">
                        <a:solidFill>
                          <a:schemeClr val="tx1">
                            <a:lumMod val="75000"/>
                            <a:lumOff val="25000"/>
                          </a:schemeClr>
                        </a:solidFill>
                        <a:effectLst/>
                        <a:latin typeface="Open Sans Semibold" charset="0"/>
                        <a:ea typeface="Open Sans Semibold" charset="0"/>
                        <a:cs typeface="Open Sans Semibold" charset="0"/>
                      </a:endParaRPr>
                    </a:p>
                  </a:txBody>
                  <a:tcPr marL="8440" marR="8440" marT="844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s-ES_tradnl"/>
                    </a:p>
                  </a:txBody>
                  <a:tcP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r h="89115">
                <a:tc>
                  <a:txBody>
                    <a:bodyPr/>
                    <a:lstStyle/>
                    <a:p>
                      <a:pPr marL="180000" algn="l" defTabSz="685800" rtl="0" eaLnBrk="1" fontAlgn="b" latinLnBrk="0" hangingPunct="1"/>
                      <a:r>
                        <a:rPr lang="es-ES_tradnl" sz="600" b="1" i="1" kern="1200" dirty="0" smtClean="0">
                          <a:solidFill>
                            <a:schemeClr val="bg1"/>
                          </a:solidFill>
                          <a:effectLst/>
                          <a:latin typeface="Open Sans" charset="0"/>
                          <a:ea typeface="+mn-ea"/>
                          <a:cs typeface="+mn-cs"/>
                        </a:rPr>
                        <a:t>Indicadores</a:t>
                      </a:r>
                      <a:endParaRPr lang="es-ES_tradnl" sz="600" b="1" i="1" kern="1200" dirty="0">
                        <a:solidFill>
                          <a:schemeClr val="bg1"/>
                        </a:solidFill>
                        <a:effectLst/>
                        <a:latin typeface="Open Sans" charset="0"/>
                        <a:ea typeface="+mn-ea"/>
                        <a:cs typeface="+mn-cs"/>
                      </a:endParaRP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algn="ctr" defTabSz="685800" rtl="0" eaLnBrk="1" fontAlgn="b" latinLnBrk="0" hangingPunct="1"/>
                      <a:r>
                        <a:rPr lang="es-ES_tradnl" sz="600" b="1" i="1" kern="1200" dirty="0">
                          <a:solidFill>
                            <a:srgbClr val="FFFFFF"/>
                          </a:solidFill>
                          <a:effectLst/>
                          <a:latin typeface="Open Sans" charset="0"/>
                          <a:ea typeface="Open Sans" charset="0"/>
                          <a:cs typeface="Open Sans" charset="0"/>
                        </a:rPr>
                        <a:t>Período</a:t>
                      </a: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algn="ctr" defTabSz="685800" rtl="0" eaLnBrk="1" fontAlgn="b" latinLnBrk="0" hangingPunct="1"/>
                      <a:r>
                        <a:rPr lang="es-ES_tradnl" sz="600" b="1" i="1" kern="1200" dirty="0" smtClean="0">
                          <a:solidFill>
                            <a:srgbClr val="FFFFFF"/>
                          </a:solidFill>
                          <a:effectLst/>
                          <a:latin typeface="Open Sans" charset="0"/>
                          <a:ea typeface="Open Sans" charset="0"/>
                          <a:cs typeface="Open Sans" charset="0"/>
                        </a:rPr>
                        <a:t>Dato  </a:t>
                      </a:r>
                      <a:endParaRPr lang="es-ES_tradnl" sz="600" b="1" i="1" kern="1200" dirty="0">
                        <a:solidFill>
                          <a:srgbClr val="FFFFFF"/>
                        </a:solidFill>
                        <a:effectLst/>
                        <a:latin typeface="Open Sans" charset="0"/>
                        <a:ea typeface="Open Sans" charset="0"/>
                        <a:cs typeface="Open Sans" charset="0"/>
                      </a:endParaRP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algn="ctr" defTabSz="685800" rtl="0" eaLnBrk="1" fontAlgn="b" latinLnBrk="0" hangingPunct="1"/>
                      <a:r>
                        <a:rPr lang="es-ES_tradnl" sz="600" b="1" i="1" kern="1200" dirty="0" smtClean="0">
                          <a:solidFill>
                            <a:srgbClr val="FFFFFF"/>
                          </a:solidFill>
                          <a:effectLst/>
                          <a:latin typeface="Open Sans" charset="0"/>
                          <a:ea typeface="Open Sans" charset="0"/>
                          <a:cs typeface="Open Sans" charset="0"/>
                        </a:rPr>
                        <a:t>Valencia</a:t>
                      </a:r>
                      <a:endParaRPr lang="es-ES_tradnl" sz="600" b="1" i="1" kern="1200" dirty="0">
                        <a:solidFill>
                          <a:srgbClr val="FFFFFF"/>
                        </a:solidFill>
                        <a:effectLst/>
                        <a:latin typeface="Open Sans" charset="0"/>
                        <a:ea typeface="Open Sans" charset="0"/>
                        <a:cs typeface="Open Sans" charset="0"/>
                      </a:endParaRP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algn="ctr" defTabSz="685800" rtl="0" eaLnBrk="1" fontAlgn="b" latinLnBrk="0" hangingPunct="1"/>
                      <a:r>
                        <a:rPr lang="es-ES_tradnl" sz="600" b="1" i="1" kern="1200" dirty="0">
                          <a:solidFill>
                            <a:srgbClr val="FFFFFF"/>
                          </a:solidFill>
                          <a:effectLst/>
                          <a:latin typeface="Open Sans" charset="0"/>
                          <a:ea typeface="Open Sans" charset="0"/>
                          <a:cs typeface="Open Sans" charset="0"/>
                        </a:rPr>
                        <a:t>España</a:t>
                      </a: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algn="ctr" defTabSz="685800" rtl="0" eaLnBrk="1" fontAlgn="b" latinLnBrk="0" hangingPunct="1"/>
                      <a:r>
                        <a:rPr lang="es-ES_tradnl" sz="600" b="1" i="1" kern="1200" dirty="0" smtClean="0">
                          <a:solidFill>
                            <a:srgbClr val="FFFFFF"/>
                          </a:solidFill>
                          <a:effectLst/>
                          <a:latin typeface="Open Sans" charset="0"/>
                          <a:ea typeface="Open Sans" charset="0"/>
                          <a:cs typeface="Open Sans" charset="0"/>
                        </a:rPr>
                        <a:t>Valencia</a:t>
                      </a:r>
                      <a:endParaRPr lang="es-ES_tradnl" sz="600" b="1" i="1" kern="1200" dirty="0">
                        <a:solidFill>
                          <a:srgbClr val="FFFFFF"/>
                        </a:solidFill>
                        <a:effectLst/>
                        <a:latin typeface="Open Sans" charset="0"/>
                        <a:ea typeface="Open Sans" charset="0"/>
                        <a:cs typeface="Open Sans" charset="0"/>
                      </a:endParaRP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algn="ctr" defTabSz="685800" rtl="0" eaLnBrk="1" fontAlgn="b" latinLnBrk="0" hangingPunct="1"/>
                      <a:r>
                        <a:rPr lang="es-ES_tradnl" sz="600" b="1" i="1" kern="1200" dirty="0">
                          <a:solidFill>
                            <a:srgbClr val="FFFFFF"/>
                          </a:solidFill>
                          <a:effectLst/>
                          <a:latin typeface="Open Sans" charset="0"/>
                          <a:ea typeface="Open Sans" charset="0"/>
                          <a:cs typeface="Open Sans" charset="0"/>
                        </a:rPr>
                        <a:t>España</a:t>
                      </a: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r>
              <a:tr h="89115">
                <a:tc>
                  <a:txBody>
                    <a:bodyPr/>
                    <a:lstStyle/>
                    <a:p>
                      <a:pPr marL="180000" algn="l" defTabSz="685800" rtl="0" eaLnBrk="1" fontAlgn="b" latinLnBrk="0" hangingPunct="1"/>
                      <a:r>
                        <a:rPr lang="es-ES_tradnl" sz="500" kern="1200" dirty="0">
                          <a:solidFill>
                            <a:schemeClr val="tx1">
                              <a:lumMod val="95000"/>
                              <a:lumOff val="5000"/>
                            </a:schemeClr>
                          </a:solidFill>
                          <a:effectLst/>
                          <a:latin typeface="Open Sans Light" charset="0"/>
                          <a:ea typeface="+mn-ea"/>
                          <a:cs typeface="+mn-cs"/>
                        </a:rPr>
                        <a:t>Viviendas </a:t>
                      </a:r>
                      <a:r>
                        <a:rPr lang="es-ES_tradnl" sz="500" kern="1200" dirty="0" smtClean="0">
                          <a:solidFill>
                            <a:schemeClr val="tx1">
                              <a:lumMod val="95000"/>
                              <a:lumOff val="5000"/>
                            </a:schemeClr>
                          </a:solidFill>
                          <a:effectLst/>
                          <a:latin typeface="Open Sans Light" charset="0"/>
                          <a:ea typeface="+mn-ea"/>
                          <a:cs typeface="+mn-cs"/>
                        </a:rPr>
                        <a:t>visadas (número)</a:t>
                      </a:r>
                      <a:endParaRPr lang="es-ES_tradnl"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no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marR="0" indent="0" algn="ctr" defTabSz="685800" rtl="0" eaLnBrk="1" fontAlgn="b" latinLnBrk="0" hangingPunct="1">
                        <a:lnSpc>
                          <a:spcPct val="100000"/>
                        </a:lnSpc>
                        <a:spcBef>
                          <a:spcPts val="0"/>
                        </a:spcBef>
                        <a:spcAft>
                          <a:spcPts val="0"/>
                        </a:spcAft>
                        <a:buClrTx/>
                        <a:buSzTx/>
                        <a:buFontTx/>
                        <a:buNone/>
                        <a:tabLst/>
                        <a:defRPr/>
                      </a:pPr>
                      <a:r>
                        <a:rPr lang="es-ES_tradnl" sz="500" kern="1200" dirty="0" smtClean="0">
                          <a:solidFill>
                            <a:schemeClr val="tx1">
                              <a:lumMod val="95000"/>
                              <a:lumOff val="5000"/>
                            </a:schemeClr>
                          </a:solidFill>
                          <a:effectLst/>
                          <a:latin typeface="Open Sans Light" charset="0"/>
                          <a:ea typeface="+mn-ea"/>
                          <a:cs typeface="+mn-cs"/>
                        </a:rPr>
                        <a:t>Agosto 20</a:t>
                      </a: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263</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43,7</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2,3</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2,6</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-28,9</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r>
              <a:tr h="89115">
                <a:tc>
                  <a:txBody>
                    <a:bodyPr/>
                    <a:lstStyle/>
                    <a:p>
                      <a:pPr marL="180000" algn="l" defTabSz="685800" rtl="0" eaLnBrk="1" fontAlgn="b" latinLnBrk="0" hangingPunct="1"/>
                      <a:r>
                        <a:rPr lang="es-ES_tradnl" sz="500" kern="1200" dirty="0">
                          <a:solidFill>
                            <a:schemeClr val="tx1">
                              <a:lumMod val="95000"/>
                              <a:lumOff val="5000"/>
                            </a:schemeClr>
                          </a:solidFill>
                          <a:effectLst/>
                          <a:latin typeface="Open Sans Light" charset="0"/>
                          <a:ea typeface="+mn-ea"/>
                          <a:cs typeface="+mn-cs"/>
                        </a:rPr>
                        <a:t>Licitación </a:t>
                      </a:r>
                      <a:r>
                        <a:rPr lang="es-ES_tradnl" sz="500" kern="1200" dirty="0" smtClean="0">
                          <a:solidFill>
                            <a:schemeClr val="tx1">
                              <a:lumMod val="95000"/>
                              <a:lumOff val="5000"/>
                            </a:schemeClr>
                          </a:solidFill>
                          <a:effectLst/>
                          <a:latin typeface="Open Sans Light" charset="0"/>
                          <a:ea typeface="+mn-ea"/>
                          <a:cs typeface="+mn-cs"/>
                        </a:rPr>
                        <a:t>oficial (miles €)</a:t>
                      </a:r>
                      <a:endParaRPr lang="es-ES_tradnl"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no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_tradnl" sz="500" kern="1200" dirty="0" smtClean="0">
                          <a:solidFill>
                            <a:schemeClr val="tx1">
                              <a:lumMod val="95000"/>
                              <a:lumOff val="5000"/>
                            </a:schemeClr>
                          </a:solidFill>
                          <a:effectLst/>
                          <a:latin typeface="Open Sans Light" charset="0"/>
                          <a:ea typeface="+mn-ea"/>
                          <a:cs typeface="+mn-cs"/>
                        </a:rPr>
                        <a:t>Septiembre 20</a:t>
                      </a:r>
                      <a:endParaRPr lang="es-ES_tradnl"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38.786</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-32,9</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-3,1</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-14,8</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-34,6</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r>
              <a:tr h="89115">
                <a:tc>
                  <a:txBody>
                    <a:bodyPr/>
                    <a:lstStyle/>
                    <a:p>
                      <a:pPr marL="180000" algn="l" defTabSz="685800" rtl="0" eaLnBrk="1" fontAlgn="b" latinLnBrk="0" hangingPunct="1"/>
                      <a:r>
                        <a:rPr lang="es-ES_tradnl" sz="500" kern="1200" dirty="0">
                          <a:solidFill>
                            <a:schemeClr val="tx1">
                              <a:lumMod val="95000"/>
                              <a:lumOff val="5000"/>
                            </a:schemeClr>
                          </a:solidFill>
                          <a:effectLst/>
                          <a:latin typeface="Open Sans Light" charset="0"/>
                          <a:ea typeface="+mn-ea"/>
                          <a:cs typeface="+mn-cs"/>
                        </a:rPr>
                        <a:t>Transacciones inmobiliarias </a:t>
                      </a:r>
                      <a:r>
                        <a:rPr lang="es-ES_tradnl" sz="500" kern="1200" dirty="0" smtClean="0">
                          <a:solidFill>
                            <a:schemeClr val="tx1">
                              <a:lumMod val="95000"/>
                              <a:lumOff val="5000"/>
                            </a:schemeClr>
                          </a:solidFill>
                          <a:effectLst/>
                          <a:latin typeface="Open Sans Light" charset="0"/>
                          <a:ea typeface="+mn-ea"/>
                          <a:cs typeface="+mn-cs"/>
                        </a:rPr>
                        <a:t>vivienda (número)</a:t>
                      </a:r>
                      <a:endParaRPr lang="es-ES_tradnl"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no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_tradnl" sz="500" kern="1200" dirty="0" smtClean="0">
                          <a:solidFill>
                            <a:schemeClr val="tx1">
                              <a:lumMod val="95000"/>
                              <a:lumOff val="5000"/>
                            </a:schemeClr>
                          </a:solidFill>
                          <a:effectLst/>
                          <a:latin typeface="Open Sans Light" charset="0"/>
                          <a:ea typeface="+mn-ea"/>
                          <a:cs typeface="+mn-cs"/>
                        </a:rPr>
                        <a:t>Septiembre</a:t>
                      </a:r>
                      <a:r>
                        <a:rPr lang="es-ES_tradnl" sz="500" kern="1200" baseline="0" dirty="0" smtClean="0">
                          <a:solidFill>
                            <a:schemeClr val="tx1">
                              <a:lumMod val="95000"/>
                              <a:lumOff val="5000"/>
                            </a:schemeClr>
                          </a:solidFill>
                          <a:effectLst/>
                          <a:latin typeface="Open Sans Light" charset="0"/>
                          <a:ea typeface="+mn-ea"/>
                          <a:cs typeface="+mn-cs"/>
                        </a:rPr>
                        <a:t> </a:t>
                      </a:r>
                      <a:r>
                        <a:rPr lang="es-ES_tradnl" sz="500" kern="1200" dirty="0" smtClean="0">
                          <a:solidFill>
                            <a:schemeClr val="tx1">
                              <a:lumMod val="95000"/>
                              <a:lumOff val="5000"/>
                            </a:schemeClr>
                          </a:solidFill>
                          <a:effectLst/>
                          <a:latin typeface="Open Sans Light" charset="0"/>
                          <a:ea typeface="+mn-ea"/>
                          <a:cs typeface="+mn-cs"/>
                        </a:rPr>
                        <a:t> 20</a:t>
                      </a:r>
                      <a:endParaRPr lang="es-ES_tradnl"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2.053</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-17,2</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-0,4</a:t>
                      </a: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-25,3</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-21,4</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r>
              <a:tr h="89115">
                <a:tc>
                  <a:txBody>
                    <a:bodyPr/>
                    <a:lstStyle/>
                    <a:p>
                      <a:pPr marL="180000" algn="l" defTabSz="685800" rtl="0" eaLnBrk="1" fontAlgn="b" latinLnBrk="0" hangingPunct="1"/>
                      <a:r>
                        <a:rPr lang="es-ES_tradnl" sz="500" kern="1200" dirty="0">
                          <a:solidFill>
                            <a:schemeClr val="tx1">
                              <a:lumMod val="95000"/>
                              <a:lumOff val="5000"/>
                            </a:schemeClr>
                          </a:solidFill>
                          <a:effectLst/>
                          <a:latin typeface="Open Sans Light" charset="0"/>
                          <a:ea typeface="+mn-ea"/>
                          <a:cs typeface="+mn-cs"/>
                        </a:rPr>
                        <a:t>Ocupados en </a:t>
                      </a:r>
                      <a:r>
                        <a:rPr lang="es-ES_tradnl" sz="500" kern="1200" dirty="0" smtClean="0">
                          <a:solidFill>
                            <a:schemeClr val="tx1">
                              <a:lumMod val="95000"/>
                              <a:lumOff val="5000"/>
                            </a:schemeClr>
                          </a:solidFill>
                          <a:effectLst/>
                          <a:latin typeface="Open Sans Light" charset="0"/>
                          <a:ea typeface="+mn-ea"/>
                          <a:cs typeface="+mn-cs"/>
                        </a:rPr>
                        <a:t>construcción (miles)</a:t>
                      </a:r>
                      <a:endParaRPr lang="es-ES_tradnl"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no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marR="0" indent="0" algn="ctr" defTabSz="685800" rtl="0" eaLnBrk="1" fontAlgn="b" latinLnBrk="0" hangingPunct="1">
                        <a:lnSpc>
                          <a:spcPct val="100000"/>
                        </a:lnSpc>
                        <a:spcBef>
                          <a:spcPts val="0"/>
                        </a:spcBef>
                        <a:spcAft>
                          <a:spcPts val="0"/>
                        </a:spcAft>
                        <a:buClrTx/>
                        <a:buSzTx/>
                        <a:buFontTx/>
                        <a:buNone/>
                        <a:tabLst/>
                        <a:defRPr/>
                      </a:pPr>
                      <a:r>
                        <a:rPr lang="es-ES_tradnl" sz="500" kern="1200" dirty="0" smtClean="0">
                          <a:solidFill>
                            <a:schemeClr val="tx1">
                              <a:lumMod val="95000"/>
                              <a:lumOff val="5000"/>
                            </a:schemeClr>
                          </a:solidFill>
                          <a:effectLst/>
                          <a:latin typeface="Open Sans Light" charset="0"/>
                          <a:ea typeface="+mn-ea"/>
                          <a:cs typeface="+mn-cs"/>
                        </a:rPr>
                        <a:t>III Trimestre 20</a:t>
                      </a: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61,8</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14,9</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6,9</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4,4</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-1,6</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r>
            </a:tbl>
          </a:graphicData>
        </a:graphic>
      </p:graphicFrame>
      <p:sp>
        <p:nvSpPr>
          <p:cNvPr id="42" name="Rectángulo 35"/>
          <p:cNvSpPr/>
          <p:nvPr/>
        </p:nvSpPr>
        <p:spPr>
          <a:xfrm>
            <a:off x="1828169" y="7805001"/>
            <a:ext cx="3953425" cy="174407"/>
          </a:xfrm>
          <a:prstGeom prst="rect">
            <a:avLst/>
          </a:prstGeom>
        </p:spPr>
        <p:txBody>
          <a:bodyPr wrap="square">
            <a:spAutoFit/>
          </a:bodyPr>
          <a:lstStyle/>
          <a:p>
            <a:endParaRPr lang="es-ES_tradnl" sz="800" b="1" baseline="30000" dirty="0">
              <a:solidFill>
                <a:schemeClr val="tx1">
                  <a:lumMod val="75000"/>
                  <a:lumOff val="25000"/>
                </a:schemeClr>
              </a:solidFill>
              <a:latin typeface="Open Sans" charset="0"/>
              <a:ea typeface="Open Sans" charset="0"/>
              <a:cs typeface="Open Sans" charset="0"/>
            </a:endParaRPr>
          </a:p>
        </p:txBody>
      </p:sp>
      <p:graphicFrame>
        <p:nvGraphicFramePr>
          <p:cNvPr id="37" name="36 Tabla"/>
          <p:cNvGraphicFramePr>
            <a:graphicFrameLocks noGrp="1"/>
          </p:cNvGraphicFramePr>
          <p:nvPr>
            <p:extLst>
              <p:ext uri="{D42A27DB-BD31-4B8C-83A1-F6EECF244321}">
                <p14:modId xmlns:p14="http://schemas.microsoft.com/office/powerpoint/2010/main" val="3783226489"/>
              </p:ext>
            </p:extLst>
          </p:nvPr>
        </p:nvGraphicFramePr>
        <p:xfrm>
          <a:off x="1604101" y="8516756"/>
          <a:ext cx="4537498" cy="645335"/>
        </p:xfrm>
        <a:graphic>
          <a:graphicData uri="http://schemas.openxmlformats.org/drawingml/2006/table">
            <a:tbl>
              <a:tblPr>
                <a:tableStyleId>{5C22544A-7EE6-4342-B048-85BDC9FD1C3A}</a:tableStyleId>
              </a:tblPr>
              <a:tblGrid>
                <a:gridCol w="1559835"/>
                <a:gridCol w="465615"/>
                <a:gridCol w="567406"/>
                <a:gridCol w="518571"/>
                <a:gridCol w="518571"/>
                <a:gridCol w="453750"/>
                <a:gridCol w="453750"/>
              </a:tblGrid>
              <a:tr h="89115">
                <a:tc>
                  <a:txBody>
                    <a:bodyPr/>
                    <a:lstStyle/>
                    <a:p>
                      <a:pPr marL="180000" marR="0" indent="0" algn="l" defTabSz="685800" rtl="0" eaLnBrk="1" fontAlgn="b" latinLnBrk="0" hangingPunct="1">
                        <a:lnSpc>
                          <a:spcPct val="100000"/>
                        </a:lnSpc>
                        <a:spcBef>
                          <a:spcPts val="0"/>
                        </a:spcBef>
                        <a:spcAft>
                          <a:spcPts val="0"/>
                        </a:spcAft>
                        <a:buClrTx/>
                        <a:buSzTx/>
                        <a:buFontTx/>
                        <a:buNone/>
                        <a:tabLst/>
                        <a:defRPr/>
                      </a:pPr>
                      <a:endParaRPr lang="is-IS" sz="600" b="1" i="1" kern="1200" dirty="0" smtClean="0">
                        <a:solidFill>
                          <a:schemeClr val="tx1">
                            <a:lumMod val="85000"/>
                            <a:lumOff val="15000"/>
                          </a:schemeClr>
                        </a:solidFill>
                        <a:effectLst/>
                        <a:latin typeface="Open Sans" charset="0"/>
                        <a:ea typeface="+mn-ea"/>
                        <a:cs typeface="+mn-cs"/>
                      </a:endParaRPr>
                    </a:p>
                  </a:txBody>
                  <a:tcPr marL="8440" marR="8440" marT="844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sk-SK" sz="500" u="none" strike="noStrike" dirty="0">
                          <a:effectLst/>
                          <a:latin typeface="Open Sans" charset="0"/>
                          <a:ea typeface="Open Sans" charset="0"/>
                          <a:cs typeface="Open Sans" charset="0"/>
                        </a:rPr>
                        <a:t> </a:t>
                      </a:r>
                      <a:endParaRPr lang="sk-SK" sz="500" b="1" i="0" u="none" strike="noStrike" dirty="0">
                        <a:solidFill>
                          <a:srgbClr val="000000"/>
                        </a:solidFill>
                        <a:effectLst/>
                        <a:latin typeface="Open Sans" charset="0"/>
                        <a:ea typeface="Open Sans" charset="0"/>
                        <a:cs typeface="Open Sans" charset="0"/>
                      </a:endParaRPr>
                    </a:p>
                  </a:txBody>
                  <a:tcPr marL="8440" marR="8440" marT="844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b" latinLnBrk="0" hangingPunct="1"/>
                      <a:endParaRPr lang="es-ES_tradnl" sz="600" b="1" i="1" kern="1200" dirty="0">
                        <a:solidFill>
                          <a:srgbClr val="BC1E3E"/>
                        </a:solidFill>
                        <a:effectLst/>
                        <a:latin typeface="Open Sans" charset="0"/>
                        <a:ea typeface="Open Sans" charset="0"/>
                        <a:cs typeface="Open Sans" charset="0"/>
                      </a:endParaRPr>
                    </a:p>
                  </a:txBody>
                  <a:tcPr marL="8440" marR="8440" marT="844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0" algn="ctr" defTabSz="685800" rtl="0" eaLnBrk="1" fontAlgn="b" latinLnBrk="0" hangingPunct="1"/>
                      <a:r>
                        <a:rPr lang="is-IS" sz="600" b="1" i="1" kern="1200" dirty="0" smtClean="0">
                          <a:solidFill>
                            <a:schemeClr val="tx1">
                              <a:lumMod val="75000"/>
                              <a:lumOff val="25000"/>
                            </a:schemeClr>
                          </a:solidFill>
                          <a:effectLst/>
                          <a:latin typeface="Open Sans Semibold" charset="0"/>
                          <a:ea typeface="Open Sans Semibold" charset="0"/>
                          <a:cs typeface="Open Sans Semibold" charset="0"/>
                        </a:rPr>
                        <a:t>%</a:t>
                      </a:r>
                      <a:r>
                        <a:rPr lang="is-IS" sz="600" b="1" i="1" kern="1200" baseline="0" dirty="0" smtClean="0">
                          <a:solidFill>
                            <a:schemeClr val="tx1">
                              <a:lumMod val="75000"/>
                              <a:lumOff val="25000"/>
                            </a:schemeClr>
                          </a:solidFill>
                          <a:effectLst/>
                          <a:latin typeface="Open Sans Semibold" charset="0"/>
                          <a:ea typeface="Open Sans Semibold" charset="0"/>
                          <a:cs typeface="Open Sans Semibold" charset="0"/>
                        </a:rPr>
                        <a:t> var. interanual</a:t>
                      </a:r>
                      <a:endParaRPr lang="is-IS" sz="600" b="1" i="1" kern="1200" dirty="0">
                        <a:solidFill>
                          <a:schemeClr val="tx1">
                            <a:lumMod val="75000"/>
                            <a:lumOff val="25000"/>
                          </a:schemeClr>
                        </a:solidFill>
                        <a:effectLst/>
                        <a:latin typeface="Open Sans Semibold" charset="0"/>
                        <a:ea typeface="Open Sans Semibold" charset="0"/>
                        <a:cs typeface="Open Sans Semibold" charset="0"/>
                      </a:endParaRPr>
                    </a:p>
                  </a:txBody>
                  <a:tcPr marL="8440" marR="8440" marT="844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s-ES_tradnl"/>
                    </a:p>
                  </a:txBody>
                  <a:tcP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gridSpan="2">
                  <a:txBody>
                    <a:bodyPr/>
                    <a:lstStyle/>
                    <a:p>
                      <a:pPr marL="0" algn="ctr" defTabSz="685800" rtl="0" eaLnBrk="1" fontAlgn="b" latinLnBrk="0" hangingPunct="1"/>
                      <a:r>
                        <a:rPr lang="is-IS" sz="600" b="1" i="1" kern="1200" dirty="0" smtClean="0">
                          <a:solidFill>
                            <a:schemeClr val="tx1">
                              <a:lumMod val="75000"/>
                              <a:lumOff val="25000"/>
                            </a:schemeClr>
                          </a:solidFill>
                          <a:effectLst/>
                          <a:latin typeface="Open Sans Semibold" charset="0"/>
                          <a:ea typeface="Open Sans Semibold" charset="0"/>
                          <a:cs typeface="Open Sans Semibold" charset="0"/>
                        </a:rPr>
                        <a:t>% var. acumulado año</a:t>
                      </a:r>
                      <a:endParaRPr lang="is-IS" sz="600" b="1" i="1" kern="1200" dirty="0">
                        <a:solidFill>
                          <a:schemeClr val="tx1">
                            <a:lumMod val="75000"/>
                            <a:lumOff val="25000"/>
                          </a:schemeClr>
                        </a:solidFill>
                        <a:effectLst/>
                        <a:latin typeface="Open Sans Semibold" charset="0"/>
                        <a:ea typeface="Open Sans Semibold" charset="0"/>
                        <a:cs typeface="Open Sans Semibold" charset="0"/>
                      </a:endParaRPr>
                    </a:p>
                  </a:txBody>
                  <a:tcPr marL="8440" marR="8440" marT="844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s-ES_tradnl"/>
                    </a:p>
                  </a:txBody>
                  <a:tcP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r h="89115">
                <a:tc>
                  <a:txBody>
                    <a:bodyPr/>
                    <a:lstStyle/>
                    <a:p>
                      <a:pPr marL="180000" algn="l" defTabSz="685800" rtl="0" eaLnBrk="1" fontAlgn="b" latinLnBrk="0" hangingPunct="1"/>
                      <a:r>
                        <a:rPr lang="es-ES_tradnl" sz="600" b="1" i="1" kern="1200" dirty="0" smtClean="0">
                          <a:solidFill>
                            <a:schemeClr val="bg1"/>
                          </a:solidFill>
                          <a:effectLst/>
                          <a:latin typeface="Open Sans" charset="0"/>
                          <a:ea typeface="+mn-ea"/>
                          <a:cs typeface="+mn-cs"/>
                        </a:rPr>
                        <a:t>Indicadores</a:t>
                      </a:r>
                      <a:endParaRPr lang="es-ES_tradnl" sz="600" b="1" i="1" kern="1200" dirty="0">
                        <a:solidFill>
                          <a:schemeClr val="bg1"/>
                        </a:solidFill>
                        <a:effectLst/>
                        <a:latin typeface="Open Sans" charset="0"/>
                        <a:ea typeface="+mn-ea"/>
                        <a:cs typeface="+mn-cs"/>
                      </a:endParaRP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algn="ctr" defTabSz="685800" rtl="0" eaLnBrk="1" fontAlgn="b" latinLnBrk="0" hangingPunct="1"/>
                      <a:r>
                        <a:rPr lang="es-ES_tradnl" sz="600" b="1" i="1" kern="1200" dirty="0">
                          <a:solidFill>
                            <a:srgbClr val="FFFFFF"/>
                          </a:solidFill>
                          <a:effectLst/>
                          <a:latin typeface="Open Sans" charset="0"/>
                          <a:ea typeface="Open Sans" charset="0"/>
                          <a:cs typeface="Open Sans" charset="0"/>
                        </a:rPr>
                        <a:t>Período</a:t>
                      </a: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algn="ctr" defTabSz="685800" rtl="0" eaLnBrk="1" fontAlgn="b" latinLnBrk="0" hangingPunct="1"/>
                      <a:r>
                        <a:rPr lang="es-ES_tradnl" sz="600" b="1" i="1" kern="1200" dirty="0" smtClean="0">
                          <a:solidFill>
                            <a:srgbClr val="FFFFFF"/>
                          </a:solidFill>
                          <a:effectLst/>
                          <a:latin typeface="Open Sans" charset="0"/>
                          <a:ea typeface="Open Sans" charset="0"/>
                          <a:cs typeface="Open Sans" charset="0"/>
                        </a:rPr>
                        <a:t>Dato  </a:t>
                      </a:r>
                      <a:endParaRPr lang="es-ES_tradnl" sz="600" b="1" i="1" kern="1200" dirty="0">
                        <a:solidFill>
                          <a:srgbClr val="FFFFFF"/>
                        </a:solidFill>
                        <a:effectLst/>
                        <a:latin typeface="Open Sans" charset="0"/>
                        <a:ea typeface="Open Sans" charset="0"/>
                        <a:cs typeface="Open Sans" charset="0"/>
                      </a:endParaRP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algn="ctr" defTabSz="685800" rtl="0" eaLnBrk="1" fontAlgn="b" latinLnBrk="0" hangingPunct="1"/>
                      <a:r>
                        <a:rPr lang="es-ES_tradnl" sz="600" b="1" i="1" kern="1200" dirty="0" smtClean="0">
                          <a:solidFill>
                            <a:srgbClr val="FFFFFF"/>
                          </a:solidFill>
                          <a:effectLst/>
                          <a:latin typeface="Open Sans" charset="0"/>
                          <a:ea typeface="Open Sans" charset="0"/>
                          <a:cs typeface="Open Sans" charset="0"/>
                        </a:rPr>
                        <a:t>Valencia</a:t>
                      </a:r>
                      <a:endParaRPr lang="es-ES_tradnl" sz="600" b="1" i="1" kern="1200" dirty="0">
                        <a:solidFill>
                          <a:srgbClr val="FFFFFF"/>
                        </a:solidFill>
                        <a:effectLst/>
                        <a:latin typeface="Open Sans" charset="0"/>
                        <a:ea typeface="Open Sans" charset="0"/>
                        <a:cs typeface="Open Sans" charset="0"/>
                      </a:endParaRP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algn="ctr" defTabSz="685800" rtl="0" eaLnBrk="1" fontAlgn="b" latinLnBrk="0" hangingPunct="1"/>
                      <a:r>
                        <a:rPr lang="es-ES_tradnl" sz="600" b="1" i="1" kern="1200" dirty="0">
                          <a:solidFill>
                            <a:srgbClr val="FFFFFF"/>
                          </a:solidFill>
                          <a:effectLst/>
                          <a:latin typeface="Open Sans" charset="0"/>
                          <a:ea typeface="Open Sans" charset="0"/>
                          <a:cs typeface="Open Sans" charset="0"/>
                        </a:rPr>
                        <a:t>España</a:t>
                      </a: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algn="ctr" defTabSz="685800" rtl="0" eaLnBrk="1" fontAlgn="b" latinLnBrk="0" hangingPunct="1"/>
                      <a:r>
                        <a:rPr lang="es-ES_tradnl" sz="600" b="1" i="1" kern="1200" dirty="0" smtClean="0">
                          <a:solidFill>
                            <a:srgbClr val="FFFFFF"/>
                          </a:solidFill>
                          <a:effectLst/>
                          <a:latin typeface="Open Sans" charset="0"/>
                          <a:ea typeface="Open Sans" charset="0"/>
                          <a:cs typeface="Open Sans" charset="0"/>
                        </a:rPr>
                        <a:t>Valencia</a:t>
                      </a:r>
                      <a:endParaRPr lang="es-ES_tradnl" sz="600" b="1" i="1" kern="1200" dirty="0">
                        <a:solidFill>
                          <a:srgbClr val="FFFFFF"/>
                        </a:solidFill>
                        <a:effectLst/>
                        <a:latin typeface="Open Sans" charset="0"/>
                        <a:ea typeface="Open Sans" charset="0"/>
                        <a:cs typeface="Open Sans" charset="0"/>
                      </a:endParaRP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algn="ctr" defTabSz="685800" rtl="0" eaLnBrk="1" fontAlgn="b" latinLnBrk="0" hangingPunct="1"/>
                      <a:r>
                        <a:rPr lang="es-ES_tradnl" sz="600" b="1" i="1" kern="1200" dirty="0">
                          <a:solidFill>
                            <a:srgbClr val="FFFFFF"/>
                          </a:solidFill>
                          <a:effectLst/>
                          <a:latin typeface="Open Sans" charset="0"/>
                          <a:ea typeface="Open Sans" charset="0"/>
                          <a:cs typeface="Open Sans" charset="0"/>
                        </a:rPr>
                        <a:t>España</a:t>
                      </a:r>
                    </a:p>
                  </a:txBody>
                  <a:tcPr marL="8440" marR="8440" marT="8440" marB="0" anchor="ctr">
                    <a:lnL w="3175" cap="flat" cmpd="sng" algn="ctr">
                      <a:solidFill>
                        <a:schemeClr val="bg1">
                          <a:lumMod val="95000"/>
                        </a:schemeClr>
                      </a:solidFill>
                      <a:prstDash val="solid"/>
                      <a:round/>
                      <a:headEnd type="none" w="med" len="med"/>
                      <a:tailEnd type="none" w="med" len="med"/>
                    </a:lnL>
                    <a:lnR w="3175" cap="flat" cmpd="sng" algn="ctr">
                      <a:solidFill>
                        <a:schemeClr val="bg1">
                          <a:lumMod val="9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r>
              <a:tr h="89115">
                <a:tc>
                  <a:txBody>
                    <a:bodyPr/>
                    <a:lstStyle/>
                    <a:p>
                      <a:pPr marL="180000" algn="l" defTabSz="685800" rtl="0" eaLnBrk="1" fontAlgn="b" latinLnBrk="0" hangingPunct="1"/>
                      <a:r>
                        <a:rPr lang="es-ES_tradnl" sz="500" kern="1200" dirty="0">
                          <a:solidFill>
                            <a:schemeClr val="tx1">
                              <a:lumMod val="95000"/>
                              <a:lumOff val="5000"/>
                            </a:schemeClr>
                          </a:solidFill>
                          <a:effectLst/>
                          <a:latin typeface="Open Sans Light" charset="0"/>
                          <a:ea typeface="+mn-ea"/>
                          <a:cs typeface="+mn-cs"/>
                        </a:rPr>
                        <a:t>Población </a:t>
                      </a:r>
                      <a:r>
                        <a:rPr lang="es-ES_tradnl" sz="500" kern="1200" dirty="0" smtClean="0">
                          <a:solidFill>
                            <a:schemeClr val="tx1">
                              <a:lumMod val="95000"/>
                              <a:lumOff val="5000"/>
                            </a:schemeClr>
                          </a:solidFill>
                          <a:effectLst/>
                          <a:latin typeface="Open Sans Light" charset="0"/>
                          <a:ea typeface="+mn-ea"/>
                          <a:cs typeface="+mn-cs"/>
                        </a:rPr>
                        <a:t>ocupada (miles)</a:t>
                      </a:r>
                      <a:endParaRPr lang="es-ES_tradnl"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no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marR="0" indent="0" algn="ctr" defTabSz="685800" rtl="0" eaLnBrk="1" fontAlgn="b" latinLnBrk="0" hangingPunct="1">
                        <a:lnSpc>
                          <a:spcPct val="100000"/>
                        </a:lnSpc>
                        <a:spcBef>
                          <a:spcPts val="0"/>
                        </a:spcBef>
                        <a:spcAft>
                          <a:spcPts val="0"/>
                        </a:spcAft>
                        <a:buClrTx/>
                        <a:buSzTx/>
                        <a:buFontTx/>
                        <a:buNone/>
                        <a:tabLst/>
                        <a:defRPr/>
                      </a:pPr>
                      <a:r>
                        <a:rPr lang="es-ES_tradnl" sz="500" kern="1200" dirty="0" smtClean="0">
                          <a:solidFill>
                            <a:schemeClr val="tx1">
                              <a:lumMod val="95000"/>
                              <a:lumOff val="5000"/>
                            </a:schemeClr>
                          </a:solidFill>
                          <a:effectLst/>
                          <a:latin typeface="Open Sans Light" charset="0"/>
                          <a:ea typeface="+mn-ea"/>
                          <a:cs typeface="+mn-cs"/>
                        </a:rPr>
                        <a:t>III Trimestre 20</a:t>
                      </a: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1.054</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-0,8</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-3,5</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smtClean="0">
                          <a:solidFill>
                            <a:schemeClr val="tx1">
                              <a:lumMod val="95000"/>
                              <a:lumOff val="5000"/>
                            </a:schemeClr>
                          </a:solidFill>
                          <a:effectLst/>
                          <a:latin typeface="Open Sans Light" charset="0"/>
                          <a:ea typeface="+mn-ea"/>
                          <a:cs typeface="+mn-cs"/>
                        </a:rPr>
                        <a:t>-</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95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r>
              <a:tr h="89115">
                <a:tc>
                  <a:txBody>
                    <a:bodyPr/>
                    <a:lstStyle/>
                    <a:p>
                      <a:pPr marL="180000" algn="l" defTabSz="685800" rtl="0" eaLnBrk="1" fontAlgn="b" latinLnBrk="0" hangingPunct="1"/>
                      <a:r>
                        <a:rPr lang="es-ES_tradnl" sz="500" kern="1200" dirty="0">
                          <a:solidFill>
                            <a:schemeClr val="tx1">
                              <a:lumMod val="95000"/>
                              <a:lumOff val="5000"/>
                            </a:schemeClr>
                          </a:solidFill>
                          <a:effectLst/>
                          <a:latin typeface="Open Sans Light" charset="0"/>
                          <a:ea typeface="+mn-ea"/>
                          <a:cs typeface="+mn-cs"/>
                        </a:rPr>
                        <a:t>Población </a:t>
                      </a:r>
                      <a:r>
                        <a:rPr lang="es-ES_tradnl" sz="500" kern="1200" dirty="0" smtClean="0">
                          <a:solidFill>
                            <a:schemeClr val="tx1">
                              <a:lumMod val="95000"/>
                              <a:lumOff val="5000"/>
                            </a:schemeClr>
                          </a:solidFill>
                          <a:effectLst/>
                          <a:latin typeface="Open Sans Light" charset="0"/>
                          <a:ea typeface="+mn-ea"/>
                          <a:cs typeface="+mn-cs"/>
                        </a:rPr>
                        <a:t>parada (miles)</a:t>
                      </a:r>
                      <a:endParaRPr lang="es-ES_tradnl"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no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marR="0" indent="0" algn="ctr" defTabSz="685800" rtl="0" eaLnBrk="1" fontAlgn="b" latinLnBrk="0" hangingPunct="1">
                        <a:lnSpc>
                          <a:spcPct val="100000"/>
                        </a:lnSpc>
                        <a:spcBef>
                          <a:spcPts val="0"/>
                        </a:spcBef>
                        <a:spcAft>
                          <a:spcPts val="0"/>
                        </a:spcAft>
                        <a:buClrTx/>
                        <a:buSzTx/>
                        <a:buFontTx/>
                        <a:buNone/>
                        <a:tabLst/>
                        <a:defRPr/>
                      </a:pPr>
                      <a:r>
                        <a:rPr lang="es-ES_tradnl" sz="500" kern="1200" dirty="0" smtClean="0">
                          <a:solidFill>
                            <a:schemeClr val="tx1">
                              <a:lumMod val="95000"/>
                              <a:lumOff val="5000"/>
                            </a:schemeClr>
                          </a:solidFill>
                          <a:effectLst/>
                          <a:latin typeface="Open Sans Light" charset="0"/>
                          <a:ea typeface="+mn-ea"/>
                          <a:cs typeface="+mn-cs"/>
                        </a:rPr>
                        <a:t>III Trimestre 20</a:t>
                      </a: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_tradnl" sz="500" kern="1200" dirty="0" smtClean="0">
                          <a:solidFill>
                            <a:schemeClr val="tx1">
                              <a:lumMod val="95000"/>
                              <a:lumOff val="5000"/>
                            </a:schemeClr>
                          </a:solidFill>
                          <a:effectLst/>
                          <a:latin typeface="Open Sans Light" charset="0"/>
                          <a:ea typeface="+mn-ea"/>
                          <a:cs typeface="+mn-cs"/>
                        </a:rPr>
                        <a:t>206</a:t>
                      </a:r>
                      <a:endParaRPr lang="es-ES_tradnl"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13,6</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15,8</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r>
              <a:tr h="89115">
                <a:tc>
                  <a:txBody>
                    <a:bodyPr/>
                    <a:lstStyle/>
                    <a:p>
                      <a:pPr marL="180000" algn="l" defTabSz="685800" rtl="0" eaLnBrk="1" fontAlgn="b" latinLnBrk="0" hangingPunct="1"/>
                      <a:r>
                        <a:rPr lang="es-ES_tradnl" sz="500" kern="1200" dirty="0">
                          <a:solidFill>
                            <a:schemeClr val="tx1">
                              <a:lumMod val="95000"/>
                              <a:lumOff val="5000"/>
                            </a:schemeClr>
                          </a:solidFill>
                          <a:effectLst/>
                          <a:latin typeface="Open Sans Light" charset="0"/>
                          <a:ea typeface="+mn-ea"/>
                          <a:cs typeface="+mn-cs"/>
                        </a:rPr>
                        <a:t>Tasa de </a:t>
                      </a:r>
                      <a:r>
                        <a:rPr lang="es-ES_tradnl" sz="500" kern="1200" dirty="0" smtClean="0">
                          <a:solidFill>
                            <a:schemeClr val="tx1">
                              <a:lumMod val="95000"/>
                              <a:lumOff val="5000"/>
                            </a:schemeClr>
                          </a:solidFill>
                          <a:effectLst/>
                          <a:latin typeface="Open Sans Light" charset="0"/>
                          <a:ea typeface="+mn-ea"/>
                          <a:cs typeface="+mn-cs"/>
                        </a:rPr>
                        <a:t>paro (% población</a:t>
                      </a:r>
                      <a:r>
                        <a:rPr lang="es-ES_tradnl" sz="500" kern="1200" baseline="0" dirty="0" smtClean="0">
                          <a:solidFill>
                            <a:schemeClr val="tx1">
                              <a:lumMod val="95000"/>
                              <a:lumOff val="5000"/>
                            </a:schemeClr>
                          </a:solidFill>
                          <a:effectLst/>
                          <a:latin typeface="Open Sans Light" charset="0"/>
                          <a:ea typeface="+mn-ea"/>
                          <a:cs typeface="+mn-cs"/>
                        </a:rPr>
                        <a:t> activa)*</a:t>
                      </a:r>
                      <a:endParaRPr lang="es-ES_tradnl"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no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marR="0" indent="0" algn="ctr" defTabSz="685800" rtl="0" eaLnBrk="1" fontAlgn="b" latinLnBrk="0" hangingPunct="1">
                        <a:lnSpc>
                          <a:spcPct val="100000"/>
                        </a:lnSpc>
                        <a:spcBef>
                          <a:spcPts val="0"/>
                        </a:spcBef>
                        <a:spcAft>
                          <a:spcPts val="0"/>
                        </a:spcAft>
                        <a:buClrTx/>
                        <a:buSzTx/>
                        <a:buFontTx/>
                        <a:buNone/>
                        <a:tabLst/>
                        <a:defRPr/>
                      </a:pPr>
                      <a:r>
                        <a:rPr lang="es-ES_tradnl" sz="500" kern="1200" dirty="0" smtClean="0">
                          <a:solidFill>
                            <a:schemeClr val="tx1">
                              <a:lumMod val="95000"/>
                              <a:lumOff val="5000"/>
                            </a:schemeClr>
                          </a:solidFill>
                          <a:effectLst/>
                          <a:latin typeface="Open Sans Light" charset="0"/>
                          <a:ea typeface="+mn-ea"/>
                          <a:cs typeface="+mn-cs"/>
                        </a:rPr>
                        <a:t>III Trimestre 20</a:t>
                      </a: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16,35</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16,26</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r>
              <a:tr h="89115">
                <a:tc>
                  <a:txBody>
                    <a:bodyPr/>
                    <a:lstStyle/>
                    <a:p>
                      <a:pPr marL="180000" algn="l" defTabSz="685800" rtl="0" eaLnBrk="1" fontAlgn="b" latinLnBrk="0" hangingPunct="1"/>
                      <a:r>
                        <a:rPr lang="es-ES_tradnl" sz="500" kern="1200" dirty="0">
                          <a:solidFill>
                            <a:schemeClr val="tx1">
                              <a:lumMod val="95000"/>
                              <a:lumOff val="5000"/>
                            </a:schemeClr>
                          </a:solidFill>
                          <a:effectLst/>
                          <a:latin typeface="Open Sans Light" charset="0"/>
                          <a:ea typeface="+mn-ea"/>
                          <a:cs typeface="+mn-cs"/>
                        </a:rPr>
                        <a:t>Afiliados </a:t>
                      </a:r>
                      <a:r>
                        <a:rPr lang="es-ES_tradnl" sz="500" kern="1200" dirty="0" smtClean="0">
                          <a:solidFill>
                            <a:schemeClr val="tx1">
                              <a:lumMod val="95000"/>
                              <a:lumOff val="5000"/>
                            </a:schemeClr>
                          </a:solidFill>
                          <a:effectLst/>
                          <a:latin typeface="Open Sans Light" charset="0"/>
                          <a:ea typeface="+mn-ea"/>
                          <a:cs typeface="+mn-cs"/>
                        </a:rPr>
                        <a:t>totales </a:t>
                      </a:r>
                      <a:r>
                        <a:rPr lang="es-ES_tradnl" sz="500" kern="1200" dirty="0">
                          <a:solidFill>
                            <a:schemeClr val="tx1">
                              <a:lumMod val="95000"/>
                              <a:lumOff val="5000"/>
                            </a:schemeClr>
                          </a:solidFill>
                          <a:effectLst/>
                          <a:latin typeface="Open Sans Light" charset="0"/>
                          <a:ea typeface="+mn-ea"/>
                          <a:cs typeface="+mn-cs"/>
                        </a:rPr>
                        <a:t>a la SS</a:t>
                      </a:r>
                    </a:p>
                  </a:txBody>
                  <a:tcPr marL="8440" marR="8440" marT="8440" marB="0" anchor="ctr">
                    <a:lnL w="3175" cap="flat" cmpd="sng" algn="ctr">
                      <a:no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marR="0" indent="0" algn="ctr" defTabSz="685800" rtl="0" eaLnBrk="1" fontAlgn="b" latinLnBrk="0" hangingPunct="1">
                        <a:lnSpc>
                          <a:spcPct val="100000"/>
                        </a:lnSpc>
                        <a:spcBef>
                          <a:spcPts val="0"/>
                        </a:spcBef>
                        <a:spcAft>
                          <a:spcPts val="0"/>
                        </a:spcAft>
                        <a:buClrTx/>
                        <a:buSzTx/>
                        <a:buFontTx/>
                        <a:buNone/>
                        <a:tabLst/>
                        <a:defRPr/>
                      </a:pPr>
                      <a:r>
                        <a:rPr lang="es-ES_tradnl" sz="500" kern="1200" dirty="0" smtClean="0">
                          <a:solidFill>
                            <a:schemeClr val="tx1">
                              <a:lumMod val="95000"/>
                              <a:lumOff val="5000"/>
                            </a:schemeClr>
                          </a:solidFill>
                          <a:effectLst/>
                          <a:latin typeface="Open Sans Light" charset="0"/>
                          <a:ea typeface="+mn-ea"/>
                          <a:cs typeface="+mn-cs"/>
                        </a:rPr>
                        <a:t>Octubre </a:t>
                      </a:r>
                      <a:r>
                        <a:rPr lang="es-ES_tradnl" sz="500" kern="1200" baseline="0" dirty="0" smtClean="0">
                          <a:solidFill>
                            <a:schemeClr val="tx1">
                              <a:lumMod val="95000"/>
                              <a:lumOff val="5000"/>
                            </a:schemeClr>
                          </a:solidFill>
                          <a:effectLst/>
                          <a:latin typeface="Open Sans Light" charset="0"/>
                          <a:ea typeface="+mn-ea"/>
                          <a:cs typeface="+mn-cs"/>
                        </a:rPr>
                        <a:t>20</a:t>
                      </a:r>
                      <a:endParaRPr lang="es-ES_tradnl" sz="500" kern="1200" dirty="0" smtClean="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1.022.496</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0,1</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-2,3</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r>
              <a:tr h="89115">
                <a:tc>
                  <a:txBody>
                    <a:bodyPr/>
                    <a:lstStyle/>
                    <a:p>
                      <a:pPr marL="180000" algn="l" defTabSz="685800" rtl="0" eaLnBrk="1" fontAlgn="b" latinLnBrk="0" hangingPunct="1"/>
                      <a:r>
                        <a:rPr lang="es-ES_tradnl" sz="500" kern="1200" dirty="0">
                          <a:solidFill>
                            <a:schemeClr val="tx1">
                              <a:lumMod val="95000"/>
                              <a:lumOff val="5000"/>
                            </a:schemeClr>
                          </a:solidFill>
                          <a:effectLst/>
                          <a:latin typeface="Open Sans Light" charset="0"/>
                          <a:ea typeface="+mn-ea"/>
                          <a:cs typeface="+mn-cs"/>
                        </a:rPr>
                        <a:t>Paro registrado</a:t>
                      </a:r>
                    </a:p>
                  </a:txBody>
                  <a:tcPr marL="8440" marR="8440" marT="8440" marB="0" anchor="ctr">
                    <a:lnL w="3175" cap="flat" cmpd="sng" algn="ctr">
                      <a:no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marR="0" indent="0" algn="ctr" defTabSz="685800" rtl="0" eaLnBrk="1" fontAlgn="b" latinLnBrk="0" hangingPunct="1">
                        <a:lnSpc>
                          <a:spcPct val="100000"/>
                        </a:lnSpc>
                        <a:spcBef>
                          <a:spcPts val="0"/>
                        </a:spcBef>
                        <a:spcAft>
                          <a:spcPts val="0"/>
                        </a:spcAft>
                        <a:buClrTx/>
                        <a:buSzTx/>
                        <a:buFontTx/>
                        <a:buNone/>
                        <a:tabLst/>
                        <a:defRPr/>
                      </a:pPr>
                      <a:r>
                        <a:rPr lang="es-ES_tradnl" sz="500" kern="1200" dirty="0" smtClean="0">
                          <a:solidFill>
                            <a:schemeClr val="tx1">
                              <a:lumMod val="95000"/>
                              <a:lumOff val="5000"/>
                            </a:schemeClr>
                          </a:solidFill>
                          <a:effectLst/>
                          <a:latin typeface="Open Sans Light" charset="0"/>
                          <a:ea typeface="+mn-ea"/>
                          <a:cs typeface="+mn-cs"/>
                        </a:rPr>
                        <a:t>Octubre</a:t>
                      </a:r>
                      <a:r>
                        <a:rPr lang="es-ES_tradnl" sz="500" kern="1200" baseline="0" dirty="0" smtClean="0">
                          <a:solidFill>
                            <a:schemeClr val="tx1">
                              <a:lumMod val="95000"/>
                              <a:lumOff val="5000"/>
                            </a:schemeClr>
                          </a:solidFill>
                          <a:effectLst/>
                          <a:latin typeface="Open Sans Light" charset="0"/>
                          <a:ea typeface="+mn-ea"/>
                          <a:cs typeface="+mn-cs"/>
                        </a:rPr>
                        <a:t> </a:t>
                      </a:r>
                      <a:r>
                        <a:rPr lang="es-ES_tradnl" sz="500" kern="1200" dirty="0" smtClean="0">
                          <a:solidFill>
                            <a:schemeClr val="tx1">
                              <a:lumMod val="95000"/>
                              <a:lumOff val="5000"/>
                            </a:schemeClr>
                          </a:solidFill>
                          <a:effectLst/>
                          <a:latin typeface="Open Sans Light" charset="0"/>
                          <a:ea typeface="+mn-ea"/>
                          <a:cs typeface="+mn-cs"/>
                        </a:rPr>
                        <a:t>20</a:t>
                      </a: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208.070</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17,0</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20,4</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c>
                  <a:txBody>
                    <a:bodyPr/>
                    <a:lstStyle/>
                    <a:p>
                      <a:pPr marL="0" algn="ctr" defTabSz="685800" rtl="0" eaLnBrk="1" fontAlgn="b" latinLnBrk="0" hangingPunct="1"/>
                      <a:r>
                        <a:rPr lang="es-ES" sz="500" kern="1200" dirty="0" smtClean="0">
                          <a:solidFill>
                            <a:schemeClr val="tx1">
                              <a:lumMod val="95000"/>
                              <a:lumOff val="5000"/>
                            </a:schemeClr>
                          </a:solidFill>
                          <a:effectLst/>
                          <a:latin typeface="Open Sans Light" charset="0"/>
                          <a:ea typeface="+mn-ea"/>
                          <a:cs typeface="+mn-cs"/>
                        </a:rPr>
                        <a:t>-</a:t>
                      </a:r>
                      <a:endParaRPr lang="sk-SK" sz="500" kern="1200" dirty="0">
                        <a:solidFill>
                          <a:schemeClr val="tx1">
                            <a:lumMod val="95000"/>
                            <a:lumOff val="5000"/>
                          </a:schemeClr>
                        </a:solidFill>
                        <a:effectLst/>
                        <a:latin typeface="Open Sans Light" charset="0"/>
                        <a:ea typeface="+mn-ea"/>
                        <a:cs typeface="+mn-cs"/>
                      </a:endParaRPr>
                    </a:p>
                  </a:txBody>
                  <a:tcPr marL="8440" marR="8440" marT="8440" marB="0" anchor="ctr">
                    <a:lnL w="3175" cap="flat" cmpd="sng" algn="ctr">
                      <a:solidFill>
                        <a:schemeClr val="bg2">
                          <a:lumMod val="90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w="3175" cap="flat" cmpd="sng" algn="ctr">
                      <a:solidFill>
                        <a:schemeClr val="bg2">
                          <a:lumMod val="90000"/>
                        </a:schemeClr>
                      </a:solidFill>
                      <a:prstDash val="solid"/>
                      <a:round/>
                      <a:headEnd type="none" w="med" len="med"/>
                      <a:tailEnd type="none" w="med" len="med"/>
                    </a:lnB>
                    <a:noFill/>
                  </a:tcPr>
                </a:tc>
              </a:tr>
            </a:tbl>
          </a:graphicData>
        </a:graphic>
      </p:graphicFrame>
      <p:sp>
        <p:nvSpPr>
          <p:cNvPr id="48" name="CuadroTexto 15"/>
          <p:cNvSpPr txBox="1"/>
          <p:nvPr/>
        </p:nvSpPr>
        <p:spPr>
          <a:xfrm>
            <a:off x="1836567" y="7984922"/>
            <a:ext cx="4347316" cy="184666"/>
          </a:xfrm>
          <a:prstGeom prst="rect">
            <a:avLst/>
          </a:prstGeom>
          <a:noFill/>
        </p:spPr>
        <p:txBody>
          <a:bodyPr wrap="square" rtlCol="0">
            <a:spAutoFit/>
          </a:bodyPr>
          <a:lstStyle/>
          <a:p>
            <a:pPr algn="just"/>
            <a:endParaRPr lang="es-ES" sz="900" baseline="30000" dirty="0">
              <a:solidFill>
                <a:schemeClr val="tx1">
                  <a:lumMod val="85000"/>
                  <a:lumOff val="15000"/>
                </a:schemeClr>
              </a:solidFill>
              <a:latin typeface="Open Sans Light" charset="0"/>
              <a:ea typeface="Open Sans Light" charset="0"/>
              <a:cs typeface="Open Sans Light" charset="0"/>
            </a:endParaRPr>
          </a:p>
        </p:txBody>
      </p:sp>
      <p:sp>
        <p:nvSpPr>
          <p:cNvPr id="49" name="CuadroTexto 34"/>
          <p:cNvSpPr txBox="1"/>
          <p:nvPr/>
        </p:nvSpPr>
        <p:spPr>
          <a:xfrm>
            <a:off x="1828169" y="4009161"/>
            <a:ext cx="4347316" cy="461665"/>
          </a:xfrm>
          <a:prstGeom prst="rect">
            <a:avLst/>
          </a:prstGeom>
          <a:noFill/>
          <a:ln>
            <a:noFill/>
          </a:ln>
        </p:spPr>
        <p:txBody>
          <a:bodyPr wrap="square" rtlCol="0">
            <a:spAutoFit/>
          </a:bodyPr>
          <a:lstStyle/>
          <a:p>
            <a:pPr algn="just"/>
            <a:r>
              <a:rPr lang="es-ES" sz="900" baseline="30000" dirty="0" smtClean="0">
                <a:solidFill>
                  <a:schemeClr val="tx1">
                    <a:lumMod val="85000"/>
                    <a:lumOff val="15000"/>
                  </a:schemeClr>
                </a:solidFill>
                <a:latin typeface="Open Sans Light" charset="0"/>
                <a:ea typeface="Open Sans Light" charset="0"/>
                <a:cs typeface="Open Sans Light" charset="0"/>
              </a:rPr>
              <a:t>Las exportaciones valencianas en agosto prácticamente alcanzaron los niveles del año anterior, tendencia que con seguridad se habrá mantenido en </a:t>
            </a:r>
            <a:r>
              <a:rPr lang="es-ES" sz="900" baseline="30000" dirty="0">
                <a:solidFill>
                  <a:schemeClr val="tx1">
                    <a:lumMod val="85000"/>
                    <a:lumOff val="15000"/>
                  </a:schemeClr>
                </a:solidFill>
                <a:latin typeface="Open Sans Light" charset="0"/>
                <a:ea typeface="Open Sans Light" charset="0"/>
                <a:cs typeface="Open Sans Light" charset="0"/>
              </a:rPr>
              <a:t>septiembre tal y como reflejan los aumentos en el transporte marítimo del </a:t>
            </a:r>
            <a:r>
              <a:rPr lang="es-ES" sz="900" baseline="30000" dirty="0" smtClean="0">
                <a:solidFill>
                  <a:schemeClr val="tx1">
                    <a:lumMod val="85000"/>
                    <a:lumOff val="15000"/>
                  </a:schemeClr>
                </a:solidFill>
                <a:latin typeface="Open Sans Light" charset="0"/>
                <a:ea typeface="Open Sans Light" charset="0"/>
                <a:cs typeface="Open Sans Light" charset="0"/>
              </a:rPr>
              <a:t>Puerto </a:t>
            </a:r>
            <a:r>
              <a:rPr lang="es-ES" sz="900" baseline="30000" dirty="0">
                <a:solidFill>
                  <a:schemeClr val="tx1">
                    <a:lumMod val="85000"/>
                    <a:lumOff val="15000"/>
                  </a:schemeClr>
                </a:solidFill>
                <a:latin typeface="Open Sans Light" charset="0"/>
                <a:ea typeface="Open Sans Light" charset="0"/>
                <a:cs typeface="Open Sans Light" charset="0"/>
              </a:rPr>
              <a:t>de Valencia. Sin embargo, en octubre algunos indicadores </a:t>
            </a:r>
            <a:r>
              <a:rPr lang="es-ES" sz="900" baseline="30000" dirty="0" smtClean="0">
                <a:solidFill>
                  <a:schemeClr val="tx1">
                    <a:lumMod val="85000"/>
                    <a:lumOff val="15000"/>
                  </a:schemeClr>
                </a:solidFill>
                <a:latin typeface="Open Sans Light" charset="0"/>
                <a:ea typeface="Open Sans Light" charset="0"/>
                <a:cs typeface="Open Sans Light" charset="0"/>
              </a:rPr>
              <a:t>apuntan un freno en esta senda de recuperación, debido a la intensificación de los rebrotes de la pandemia, el aumento de las restricciones y, en consecuencia, de la incertidumbre.</a:t>
            </a:r>
            <a:endParaRPr lang="es-ES" sz="900" baseline="30000" dirty="0">
              <a:solidFill>
                <a:schemeClr val="tx1">
                  <a:lumMod val="85000"/>
                  <a:lumOff val="15000"/>
                </a:schemeClr>
              </a:solidFill>
              <a:latin typeface="Open Sans Light" charset="0"/>
              <a:ea typeface="Open Sans Light" charset="0"/>
              <a:cs typeface="Open Sans Light" charset="0"/>
            </a:endParaRPr>
          </a:p>
        </p:txBody>
      </p:sp>
      <p:sp>
        <p:nvSpPr>
          <p:cNvPr id="45" name="Rectángulo 35"/>
          <p:cNvSpPr/>
          <p:nvPr/>
        </p:nvSpPr>
        <p:spPr>
          <a:xfrm>
            <a:off x="1820807" y="7745928"/>
            <a:ext cx="3953425" cy="215444"/>
          </a:xfrm>
          <a:prstGeom prst="rect">
            <a:avLst/>
          </a:prstGeom>
        </p:spPr>
        <p:txBody>
          <a:bodyPr wrap="square">
            <a:spAutoFit/>
          </a:bodyPr>
          <a:lstStyle/>
          <a:p>
            <a:r>
              <a:rPr lang="es-ES_tradnl" sz="800" b="1" dirty="0" smtClean="0">
                <a:solidFill>
                  <a:schemeClr val="tx1">
                    <a:lumMod val="75000"/>
                    <a:lumOff val="25000"/>
                  </a:schemeClr>
                </a:solidFill>
                <a:latin typeface="Open Sans" charset="0"/>
                <a:ea typeface="Open Sans" charset="0"/>
                <a:cs typeface="Open Sans" charset="0"/>
              </a:rPr>
              <a:t>Mejor evolución que a nivel nacional</a:t>
            </a:r>
            <a:endParaRPr lang="es-ES_tradnl" sz="800" b="1" baseline="30000" dirty="0">
              <a:solidFill>
                <a:schemeClr val="tx1">
                  <a:lumMod val="75000"/>
                  <a:lumOff val="25000"/>
                </a:schemeClr>
              </a:solidFill>
              <a:latin typeface="Open Sans" charset="0"/>
              <a:ea typeface="Open Sans" charset="0"/>
              <a:cs typeface="Open Sans" charset="0"/>
            </a:endParaRPr>
          </a:p>
        </p:txBody>
      </p:sp>
      <p:pic>
        <p:nvPicPr>
          <p:cNvPr id="4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0910"/>
          <a:stretch/>
        </p:blipFill>
        <p:spPr bwMode="auto">
          <a:xfrm>
            <a:off x="715710" y="3308974"/>
            <a:ext cx="885702" cy="10529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8" name="CuadroTexto 34"/>
          <p:cNvSpPr txBox="1"/>
          <p:nvPr/>
        </p:nvSpPr>
        <p:spPr>
          <a:xfrm>
            <a:off x="1825232" y="7947198"/>
            <a:ext cx="4347316" cy="600164"/>
          </a:xfrm>
          <a:prstGeom prst="rect">
            <a:avLst/>
          </a:prstGeom>
          <a:noFill/>
          <a:ln>
            <a:noFill/>
          </a:ln>
        </p:spPr>
        <p:txBody>
          <a:bodyPr wrap="square" rtlCol="0">
            <a:spAutoFit/>
          </a:bodyPr>
          <a:lstStyle/>
          <a:p>
            <a:pPr algn="just"/>
            <a:r>
              <a:rPr lang="es-ES" sz="900" baseline="30000" dirty="0" smtClean="0">
                <a:solidFill>
                  <a:schemeClr val="tx1">
                    <a:lumMod val="85000"/>
                    <a:lumOff val="15000"/>
                  </a:schemeClr>
                </a:solidFill>
                <a:latin typeface="Open Sans Light" charset="0"/>
                <a:ea typeface="Open Sans Light" charset="0"/>
                <a:cs typeface="Open Sans Light" charset="0"/>
              </a:rPr>
              <a:t>La crisis</a:t>
            </a:r>
            <a:r>
              <a:rPr lang="es-ES" sz="900" dirty="0" smtClean="0">
                <a:solidFill>
                  <a:schemeClr val="tx1">
                    <a:lumMod val="85000"/>
                    <a:lumOff val="15000"/>
                  </a:schemeClr>
                </a:solidFill>
                <a:latin typeface="Open Sans Light" charset="0"/>
                <a:ea typeface="Open Sans Light" charset="0"/>
                <a:cs typeface="Open Sans Light" charset="0"/>
              </a:rPr>
              <a:t> </a:t>
            </a:r>
            <a:r>
              <a:rPr lang="es-ES" sz="900" baseline="30000" dirty="0" smtClean="0">
                <a:solidFill>
                  <a:schemeClr val="tx1">
                    <a:lumMod val="85000"/>
                    <a:lumOff val="15000"/>
                  </a:schemeClr>
                </a:solidFill>
                <a:latin typeface="Open Sans Light" charset="0"/>
                <a:ea typeface="Open Sans Light" charset="0"/>
                <a:cs typeface="Open Sans Light" charset="0"/>
              </a:rPr>
              <a:t>económica provocada por la pandemia se está traduciendo </a:t>
            </a:r>
            <a:r>
              <a:rPr lang="es-ES" sz="900" baseline="30000" dirty="0">
                <a:solidFill>
                  <a:schemeClr val="tx1">
                    <a:lumMod val="85000"/>
                    <a:lumOff val="15000"/>
                  </a:schemeClr>
                </a:solidFill>
                <a:latin typeface="Open Sans Light" charset="0"/>
                <a:ea typeface="Open Sans Light" charset="0"/>
                <a:cs typeface="Open Sans Light" charset="0"/>
              </a:rPr>
              <a:t>en un aumento progresivo del número de desempleados, que se refleja tanto en la EPA </a:t>
            </a:r>
            <a:r>
              <a:rPr lang="es-ES" sz="900" baseline="30000" dirty="0" smtClean="0">
                <a:solidFill>
                  <a:schemeClr val="tx1">
                    <a:lumMod val="85000"/>
                    <a:lumOff val="15000"/>
                  </a:schemeClr>
                </a:solidFill>
                <a:latin typeface="Open Sans Light" charset="0"/>
                <a:ea typeface="Open Sans Light" charset="0"/>
                <a:cs typeface="Open Sans Light" charset="0"/>
              </a:rPr>
              <a:t>como en </a:t>
            </a:r>
            <a:r>
              <a:rPr lang="es-ES" sz="900" baseline="30000" dirty="0">
                <a:solidFill>
                  <a:schemeClr val="tx1">
                    <a:lumMod val="85000"/>
                    <a:lumOff val="15000"/>
                  </a:schemeClr>
                </a:solidFill>
                <a:latin typeface="Open Sans Light" charset="0"/>
                <a:ea typeface="Open Sans Light" charset="0"/>
                <a:cs typeface="Open Sans Light" charset="0"/>
              </a:rPr>
              <a:t>el paro registrado. No obstante, este aumento es de menor intensidad en la provincia de Valencia que en el conjunto de España.  Paralelamente, los datos de afiliados también se han recuperado y se sitúan en octubre al mismo nivel que hace un año, gracias en buena parte a la continuidad de los ERTES. </a:t>
            </a:r>
            <a:r>
              <a:rPr lang="es-ES" sz="900" baseline="30000" dirty="0" smtClean="0">
                <a:solidFill>
                  <a:schemeClr val="tx1">
                    <a:lumMod val="85000"/>
                    <a:lumOff val="15000"/>
                  </a:schemeClr>
                </a:solidFill>
                <a:latin typeface="Open Sans Light" charset="0"/>
                <a:ea typeface="Open Sans Light" charset="0"/>
                <a:cs typeface="Open Sans Light" charset="0"/>
              </a:rPr>
              <a:t>Los sectores </a:t>
            </a:r>
            <a:r>
              <a:rPr lang="es-ES" sz="900" baseline="30000" dirty="0">
                <a:solidFill>
                  <a:schemeClr val="tx1">
                    <a:lumMod val="85000"/>
                    <a:lumOff val="15000"/>
                  </a:schemeClr>
                </a:solidFill>
                <a:latin typeface="Open Sans Light" charset="0"/>
                <a:ea typeface="Open Sans Light" charset="0"/>
                <a:cs typeface="Open Sans Light" charset="0"/>
              </a:rPr>
              <a:t>que mas </a:t>
            </a:r>
            <a:r>
              <a:rPr lang="es-ES" sz="900" baseline="30000" dirty="0" smtClean="0">
                <a:solidFill>
                  <a:schemeClr val="tx1">
                    <a:lumMod val="85000"/>
                    <a:lumOff val="15000"/>
                  </a:schemeClr>
                </a:solidFill>
                <a:latin typeface="Open Sans Light" charset="0"/>
                <a:ea typeface="Open Sans Light" charset="0"/>
                <a:cs typeface="Open Sans Light" charset="0"/>
              </a:rPr>
              <a:t>recuperan </a:t>
            </a:r>
            <a:r>
              <a:rPr lang="es-ES" sz="900" baseline="30000" dirty="0">
                <a:solidFill>
                  <a:schemeClr val="tx1">
                    <a:lumMod val="85000"/>
                    <a:lumOff val="15000"/>
                  </a:schemeClr>
                </a:solidFill>
                <a:latin typeface="Open Sans Light" charset="0"/>
                <a:ea typeface="Open Sans Light" charset="0"/>
                <a:cs typeface="Open Sans Light" charset="0"/>
              </a:rPr>
              <a:t>empleo en el tercer trimestre </a:t>
            </a:r>
            <a:r>
              <a:rPr lang="es-ES" sz="900" baseline="30000" dirty="0" smtClean="0">
                <a:solidFill>
                  <a:schemeClr val="tx1">
                    <a:lumMod val="85000"/>
                    <a:lumOff val="15000"/>
                  </a:schemeClr>
                </a:solidFill>
                <a:latin typeface="Open Sans Light" charset="0"/>
                <a:ea typeface="Open Sans Light" charset="0"/>
                <a:cs typeface="Open Sans Light" charset="0"/>
              </a:rPr>
              <a:t>son </a:t>
            </a:r>
            <a:r>
              <a:rPr lang="es-ES" sz="900" baseline="30000" dirty="0">
                <a:solidFill>
                  <a:schemeClr val="tx1">
                    <a:lumMod val="85000"/>
                    <a:lumOff val="15000"/>
                  </a:schemeClr>
                </a:solidFill>
                <a:latin typeface="Open Sans Light" charset="0"/>
                <a:ea typeface="Open Sans Light" charset="0"/>
                <a:cs typeface="Open Sans Light" charset="0"/>
              </a:rPr>
              <a:t>construcción y servicios.</a:t>
            </a:r>
            <a:endParaRPr lang="en-US" sz="900" baseline="30000" dirty="0">
              <a:solidFill>
                <a:schemeClr val="tx1">
                  <a:lumMod val="85000"/>
                  <a:lumOff val="15000"/>
                </a:schemeClr>
              </a:solidFill>
              <a:latin typeface="Open Sans Light" charset="0"/>
              <a:ea typeface="Open Sans Light" charset="0"/>
              <a:cs typeface="Open Sans Light" charset="0"/>
            </a:endParaRPr>
          </a:p>
        </p:txBody>
      </p:sp>
      <p:pic>
        <p:nvPicPr>
          <p:cNvPr id="3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8804" y="7399158"/>
            <a:ext cx="1165479" cy="10831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403" y="5483523"/>
            <a:ext cx="865187" cy="1109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3" name="Imagen 50"/>
          <p:cNvPicPr>
            <a:picLocks noChangeAspect="1"/>
          </p:cNvPicPr>
          <p:nvPr/>
        </p:nvPicPr>
        <p:blipFill rotWithShape="1">
          <a:blip r:embed="rId5">
            <a:extLst>
              <a:ext uri="{28A0092B-C50C-407E-A947-70E740481C1C}">
                <a14:useLocalDpi xmlns:a14="http://schemas.microsoft.com/office/drawing/2010/main" val="0"/>
              </a:ext>
            </a:extLst>
          </a:blip>
          <a:srcRect l="25433" t="16561"/>
          <a:stretch/>
        </p:blipFill>
        <p:spPr>
          <a:xfrm>
            <a:off x="715710" y="1504053"/>
            <a:ext cx="949647" cy="1062147"/>
          </a:xfrm>
          <a:prstGeom prst="rect">
            <a:avLst/>
          </a:prstGeom>
        </p:spPr>
      </p:pic>
    </p:spTree>
    <p:extLst>
      <p:ext uri="{BB962C8B-B14F-4D97-AF65-F5344CB8AC3E}">
        <p14:creationId xmlns:p14="http://schemas.microsoft.com/office/powerpoint/2010/main" val="177057168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16168</TotalTime>
  <Words>1384</Words>
  <Application>Microsoft Office PowerPoint</Application>
  <PresentationFormat>Personalizado</PresentationFormat>
  <Paragraphs>485</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Tema de Office</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Microsoft Office</dc:creator>
  <cp:lastModifiedBy>Gracia Cicuendez</cp:lastModifiedBy>
  <cp:revision>730</cp:revision>
  <cp:lastPrinted>2020-11-18T15:36:15Z</cp:lastPrinted>
  <dcterms:created xsi:type="dcterms:W3CDTF">2018-05-23T06:56:56Z</dcterms:created>
  <dcterms:modified xsi:type="dcterms:W3CDTF">2020-11-23T12:02:50Z</dcterms:modified>
</cp:coreProperties>
</file>